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3.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4"/>
  </p:sldMasterIdLst>
  <p:notesMasterIdLst>
    <p:notesMasterId r:id="rId16"/>
  </p:notesMasterIdLst>
  <p:handoutMasterIdLst>
    <p:handoutMasterId r:id="rId17"/>
  </p:handoutMasterIdLst>
  <p:sldIdLst>
    <p:sldId id="466" r:id="rId5"/>
    <p:sldId id="1095" r:id="rId6"/>
    <p:sldId id="1139" r:id="rId7"/>
    <p:sldId id="1140" r:id="rId8"/>
    <p:sldId id="1202" r:id="rId9"/>
    <p:sldId id="1203" r:id="rId10"/>
    <p:sldId id="1186" r:id="rId11"/>
    <p:sldId id="1204" r:id="rId12"/>
    <p:sldId id="1191" r:id="rId13"/>
    <p:sldId id="1200" r:id="rId14"/>
    <p:sldId id="1102" r:id="rId15"/>
  </p:sldIdLst>
  <p:sldSz cx="9144000" cy="6858000" type="screen4x3"/>
  <p:notesSz cx="7010400" cy="9296400"/>
  <p:defaultTextStyle>
    <a:defPPr>
      <a:defRPr lang="en-GB"/>
    </a:defPPr>
    <a:lvl1pPr algn="l" rtl="0" eaLnBrk="0" fontAlgn="base" hangingPunct="0">
      <a:spcBef>
        <a:spcPct val="0"/>
      </a:spcBef>
      <a:spcAft>
        <a:spcPct val="0"/>
      </a:spcAft>
      <a:defRPr sz="2400" kern="1200">
        <a:solidFill>
          <a:schemeClr val="tx1"/>
        </a:solidFill>
        <a:latin typeface="Arial" charset="0"/>
        <a:ea typeface="ＭＳ Ｐゴシック" charset="-128"/>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charset="-128"/>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charset="-128"/>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charset="-128"/>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charset="-128"/>
        <a:cs typeface="+mn-cs"/>
      </a:defRPr>
    </a:lvl5pPr>
    <a:lvl6pPr marL="2286000" algn="l" defTabSz="914400" rtl="0" eaLnBrk="1" latinLnBrk="0" hangingPunct="1">
      <a:defRPr sz="2400" kern="1200">
        <a:solidFill>
          <a:schemeClr val="tx1"/>
        </a:solidFill>
        <a:latin typeface="Arial" charset="0"/>
        <a:ea typeface="ＭＳ Ｐゴシック" charset="-128"/>
        <a:cs typeface="+mn-cs"/>
      </a:defRPr>
    </a:lvl6pPr>
    <a:lvl7pPr marL="2743200" algn="l" defTabSz="914400" rtl="0" eaLnBrk="1" latinLnBrk="0" hangingPunct="1">
      <a:defRPr sz="2400" kern="1200">
        <a:solidFill>
          <a:schemeClr val="tx1"/>
        </a:solidFill>
        <a:latin typeface="Arial" charset="0"/>
        <a:ea typeface="ＭＳ Ｐゴシック" charset="-128"/>
        <a:cs typeface="+mn-cs"/>
      </a:defRPr>
    </a:lvl7pPr>
    <a:lvl8pPr marL="3200400" algn="l" defTabSz="914400" rtl="0" eaLnBrk="1" latinLnBrk="0" hangingPunct="1">
      <a:defRPr sz="2400" kern="1200">
        <a:solidFill>
          <a:schemeClr val="tx1"/>
        </a:solidFill>
        <a:latin typeface="Arial" charset="0"/>
        <a:ea typeface="ＭＳ Ｐゴシック" charset="-128"/>
        <a:cs typeface="+mn-cs"/>
      </a:defRPr>
    </a:lvl8pPr>
    <a:lvl9pPr marL="3657600" algn="l" defTabSz="914400" rtl="0" eaLnBrk="1" latinLnBrk="0" hangingPunct="1">
      <a:defRPr sz="2400"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33FF"/>
    <a:srgbClr val="9966CC"/>
    <a:srgbClr val="D6CCFE"/>
    <a:srgbClr val="3F9C35"/>
    <a:srgbClr val="8366AC"/>
    <a:srgbClr val="FFDE75"/>
    <a:srgbClr val="D91E37"/>
    <a:srgbClr val="666666"/>
    <a:srgbClr val="660099"/>
    <a:srgbClr val="66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9FBA7AE-86A7-4B2A-B49A-2CFA34F39C98}" v="4" dt="2021-04-29T05:55:44.71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770" autoAdjust="0"/>
    <p:restoredTop sz="95695" autoAdjust="0"/>
  </p:normalViewPr>
  <p:slideViewPr>
    <p:cSldViewPr>
      <p:cViewPr varScale="1">
        <p:scale>
          <a:sx n="109" d="100"/>
          <a:sy n="109" d="100"/>
        </p:scale>
        <p:origin x="1842" y="102"/>
      </p:cViewPr>
      <p:guideLst>
        <p:guide orient="horz" pos="2160"/>
        <p:guide pos="2880"/>
      </p:guideLst>
    </p:cSldViewPr>
  </p:slideViewPr>
  <p:outlineViewPr>
    <p:cViewPr>
      <p:scale>
        <a:sx n="33" d="100"/>
        <a:sy n="33" d="100"/>
      </p:scale>
      <p:origin x="48" y="7188"/>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76" d="100"/>
          <a:sy n="76" d="100"/>
        </p:scale>
        <p:origin x="2184"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raser Bain" userId="5cac0a57-3b84-49e7-bfe4-f325079ef888" providerId="ADAL" clId="{59FBA7AE-86A7-4B2A-B49A-2CFA34F39C98}"/>
    <pc:docChg chg="custSel modSld">
      <pc:chgData name="Fraser Bain" userId="5cac0a57-3b84-49e7-bfe4-f325079ef888" providerId="ADAL" clId="{59FBA7AE-86A7-4B2A-B49A-2CFA34F39C98}" dt="2021-04-29T07:41:28.313" v="1111" actId="20577"/>
      <pc:docMkLst>
        <pc:docMk/>
      </pc:docMkLst>
      <pc:sldChg chg="modSp">
        <pc:chgData name="Fraser Bain" userId="5cac0a57-3b84-49e7-bfe4-f325079ef888" providerId="ADAL" clId="{59FBA7AE-86A7-4B2A-B49A-2CFA34F39C98}" dt="2021-04-29T07:06:30.952" v="850" actId="20577"/>
        <pc:sldMkLst>
          <pc:docMk/>
          <pc:sldMk cId="4106597323" sldId="1095"/>
        </pc:sldMkLst>
        <pc:spChg chg="mod">
          <ac:chgData name="Fraser Bain" userId="5cac0a57-3b84-49e7-bfe4-f325079ef888" providerId="ADAL" clId="{59FBA7AE-86A7-4B2A-B49A-2CFA34F39C98}" dt="2021-04-29T07:06:30.952" v="850" actId="20577"/>
          <ac:spMkLst>
            <pc:docMk/>
            <pc:sldMk cId="4106597323" sldId="1095"/>
            <ac:spMk id="3" creationId="{00000000-0000-0000-0000-000000000000}"/>
          </ac:spMkLst>
        </pc:spChg>
      </pc:sldChg>
      <pc:sldChg chg="modSp">
        <pc:chgData name="Fraser Bain" userId="5cac0a57-3b84-49e7-bfe4-f325079ef888" providerId="ADAL" clId="{59FBA7AE-86A7-4B2A-B49A-2CFA34F39C98}" dt="2021-04-29T07:00:32.196" v="816" actId="20577"/>
        <pc:sldMkLst>
          <pc:docMk/>
          <pc:sldMk cId="1908518845" sldId="1186"/>
        </pc:sldMkLst>
        <pc:spChg chg="mod">
          <ac:chgData name="Fraser Bain" userId="5cac0a57-3b84-49e7-bfe4-f325079ef888" providerId="ADAL" clId="{59FBA7AE-86A7-4B2A-B49A-2CFA34F39C98}" dt="2021-04-29T07:00:32.196" v="816" actId="20577"/>
          <ac:spMkLst>
            <pc:docMk/>
            <pc:sldMk cId="1908518845" sldId="1186"/>
            <ac:spMk id="3" creationId="{00000000-0000-0000-0000-000000000000}"/>
          </ac:spMkLst>
        </pc:spChg>
      </pc:sldChg>
      <pc:sldChg chg="modSp">
        <pc:chgData name="Fraser Bain" userId="5cac0a57-3b84-49e7-bfe4-f325079ef888" providerId="ADAL" clId="{59FBA7AE-86A7-4B2A-B49A-2CFA34F39C98}" dt="2021-04-29T07:41:28.313" v="1111" actId="20577"/>
        <pc:sldMkLst>
          <pc:docMk/>
          <pc:sldMk cId="221870114" sldId="1204"/>
        </pc:sldMkLst>
        <pc:spChg chg="mod">
          <ac:chgData name="Fraser Bain" userId="5cac0a57-3b84-49e7-bfe4-f325079ef888" providerId="ADAL" clId="{59FBA7AE-86A7-4B2A-B49A-2CFA34F39C98}" dt="2021-04-29T07:41:28.313" v="1111" actId="20577"/>
          <ac:spMkLst>
            <pc:docMk/>
            <pc:sldMk cId="221870114" sldId="1204"/>
            <ac:spMk id="3" creationId="{876AD6CA-E58C-4890-9E9B-B8ADF97E20AF}"/>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a:t>PRM's</a:t>
            </a:r>
            <a:r>
              <a:rPr lang="en-GB" baseline="0"/>
              <a:t> by month - 2020/21 comparison</a:t>
            </a:r>
            <a:endParaRPr lang="en-GB"/>
          </a:p>
        </c:rich>
      </c:tx>
      <c:layout>
        <c:manualLayout>
          <c:xMode val="edge"/>
          <c:yMode val="edge"/>
          <c:x val="0.19492344706911635"/>
          <c:y val="4.1666666666666664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Sheet1!$C$5</c:f>
              <c:strCache>
                <c:ptCount val="1"/>
                <c:pt idx="0">
                  <c:v>2020</c:v>
                </c:pt>
              </c:strCache>
            </c:strRef>
          </c:tx>
          <c:spPr>
            <a:solidFill>
              <a:schemeClr val="accent1"/>
            </a:solidFill>
            <a:ln>
              <a:noFill/>
            </a:ln>
            <a:effectLst/>
          </c:spPr>
          <c:invertIfNegative val="0"/>
          <c:cat>
            <c:strRef>
              <c:f>Sheet1!$B$6:$B$8</c:f>
              <c:strCache>
                <c:ptCount val="3"/>
                <c:pt idx="0">
                  <c:v>January</c:v>
                </c:pt>
                <c:pt idx="1">
                  <c:v>February</c:v>
                </c:pt>
                <c:pt idx="2">
                  <c:v>March</c:v>
                </c:pt>
              </c:strCache>
            </c:strRef>
          </c:cat>
          <c:val>
            <c:numRef>
              <c:f>Sheet1!$C$6:$C$8</c:f>
              <c:numCache>
                <c:formatCode>General</c:formatCode>
                <c:ptCount val="3"/>
                <c:pt idx="0">
                  <c:v>1391</c:v>
                </c:pt>
                <c:pt idx="1">
                  <c:v>1168</c:v>
                </c:pt>
                <c:pt idx="2">
                  <c:v>831</c:v>
                </c:pt>
              </c:numCache>
            </c:numRef>
          </c:val>
          <c:extLst>
            <c:ext xmlns:c16="http://schemas.microsoft.com/office/drawing/2014/chart" uri="{C3380CC4-5D6E-409C-BE32-E72D297353CC}">
              <c16:uniqueId val="{00000000-5088-4975-8DE5-82B65D8A6FFC}"/>
            </c:ext>
          </c:extLst>
        </c:ser>
        <c:ser>
          <c:idx val="1"/>
          <c:order val="1"/>
          <c:tx>
            <c:strRef>
              <c:f>Sheet1!$D$5</c:f>
              <c:strCache>
                <c:ptCount val="1"/>
                <c:pt idx="0">
                  <c:v>2021</c:v>
                </c:pt>
              </c:strCache>
            </c:strRef>
          </c:tx>
          <c:spPr>
            <a:solidFill>
              <a:schemeClr val="accent2"/>
            </a:solidFill>
            <a:ln>
              <a:noFill/>
            </a:ln>
            <a:effectLst/>
          </c:spPr>
          <c:invertIfNegative val="0"/>
          <c:cat>
            <c:strRef>
              <c:f>Sheet1!$B$6:$B$8</c:f>
              <c:strCache>
                <c:ptCount val="3"/>
                <c:pt idx="0">
                  <c:v>January</c:v>
                </c:pt>
                <c:pt idx="1">
                  <c:v>February</c:v>
                </c:pt>
                <c:pt idx="2">
                  <c:v>March</c:v>
                </c:pt>
              </c:strCache>
            </c:strRef>
          </c:cat>
          <c:val>
            <c:numRef>
              <c:f>Sheet1!$D$6:$D$8</c:f>
              <c:numCache>
                <c:formatCode>General</c:formatCode>
                <c:ptCount val="3"/>
                <c:pt idx="0">
                  <c:v>172</c:v>
                </c:pt>
                <c:pt idx="1">
                  <c:v>126</c:v>
                </c:pt>
                <c:pt idx="2">
                  <c:v>223</c:v>
                </c:pt>
              </c:numCache>
            </c:numRef>
          </c:val>
          <c:extLst>
            <c:ext xmlns:c16="http://schemas.microsoft.com/office/drawing/2014/chart" uri="{C3380CC4-5D6E-409C-BE32-E72D297353CC}">
              <c16:uniqueId val="{00000001-5088-4975-8DE5-82B65D8A6FFC}"/>
            </c:ext>
          </c:extLst>
        </c:ser>
        <c:dLbls>
          <c:showLegendKey val="0"/>
          <c:showVal val="0"/>
          <c:showCatName val="0"/>
          <c:showSerName val="0"/>
          <c:showPercent val="0"/>
          <c:showBubbleSize val="0"/>
        </c:dLbls>
        <c:gapWidth val="219"/>
        <c:overlap val="-27"/>
        <c:axId val="1577681599"/>
        <c:axId val="1698597983"/>
      </c:barChart>
      <c:catAx>
        <c:axId val="157768159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698597983"/>
        <c:crosses val="autoZero"/>
        <c:auto val="1"/>
        <c:lblAlgn val="ctr"/>
        <c:lblOffset val="100"/>
        <c:noMultiLvlLbl val="0"/>
      </c:catAx>
      <c:valAx>
        <c:axId val="169859798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57768159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a:t>PRM's</a:t>
            </a:r>
            <a:r>
              <a:rPr lang="en-GB" baseline="0"/>
              <a:t> and Pre-Notifications by airline 2021</a:t>
            </a:r>
            <a:endParaRPr lang="en-GB"/>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0424759405074364"/>
          <c:y val="0.17171296296296298"/>
          <c:w val="0.89019685039370078"/>
          <c:h val="0.61498432487605714"/>
        </c:manualLayout>
      </c:layout>
      <c:barChart>
        <c:barDir val="col"/>
        <c:grouping val="clustered"/>
        <c:varyColors val="0"/>
        <c:ser>
          <c:idx val="0"/>
          <c:order val="0"/>
          <c:tx>
            <c:strRef>
              <c:f>Sheet1!$C$38</c:f>
              <c:strCache>
                <c:ptCount val="1"/>
                <c:pt idx="0">
                  <c:v>Total PRM's</c:v>
                </c:pt>
              </c:strCache>
            </c:strRef>
          </c:tx>
          <c:spPr>
            <a:solidFill>
              <a:schemeClr val="accent1"/>
            </a:solidFill>
            <a:ln>
              <a:noFill/>
            </a:ln>
            <a:effectLst/>
          </c:spPr>
          <c:invertIfNegative val="0"/>
          <c:cat>
            <c:strRef>
              <c:f>Sheet1!$B$39:$B$43</c:f>
              <c:strCache>
                <c:ptCount val="5"/>
                <c:pt idx="0">
                  <c:v>Loganair</c:v>
                </c:pt>
                <c:pt idx="1">
                  <c:v>British Airways</c:v>
                </c:pt>
                <c:pt idx="2">
                  <c:v>KLM*</c:v>
                </c:pt>
                <c:pt idx="3">
                  <c:v>SAS</c:v>
                </c:pt>
                <c:pt idx="4">
                  <c:v>Wideroe</c:v>
                </c:pt>
              </c:strCache>
            </c:strRef>
          </c:cat>
          <c:val>
            <c:numRef>
              <c:f>Sheet1!$C$39:$C$43</c:f>
              <c:numCache>
                <c:formatCode>General</c:formatCode>
                <c:ptCount val="5"/>
                <c:pt idx="0">
                  <c:v>338</c:v>
                </c:pt>
                <c:pt idx="1">
                  <c:v>153</c:v>
                </c:pt>
                <c:pt idx="2">
                  <c:v>15</c:v>
                </c:pt>
                <c:pt idx="3">
                  <c:v>1</c:v>
                </c:pt>
                <c:pt idx="4">
                  <c:v>2</c:v>
                </c:pt>
              </c:numCache>
            </c:numRef>
          </c:val>
          <c:extLst>
            <c:ext xmlns:c16="http://schemas.microsoft.com/office/drawing/2014/chart" uri="{C3380CC4-5D6E-409C-BE32-E72D297353CC}">
              <c16:uniqueId val="{00000000-31CC-4994-B0FA-340064096FD1}"/>
            </c:ext>
          </c:extLst>
        </c:ser>
        <c:ser>
          <c:idx val="1"/>
          <c:order val="1"/>
          <c:tx>
            <c:strRef>
              <c:f>Sheet1!$D$38</c:f>
              <c:strCache>
                <c:ptCount val="1"/>
                <c:pt idx="0">
                  <c:v>Pre-Not</c:v>
                </c:pt>
              </c:strCache>
            </c:strRef>
          </c:tx>
          <c:spPr>
            <a:solidFill>
              <a:schemeClr val="accent2"/>
            </a:solidFill>
            <a:ln>
              <a:noFill/>
            </a:ln>
            <a:effectLst/>
          </c:spPr>
          <c:invertIfNegative val="0"/>
          <c:cat>
            <c:strRef>
              <c:f>Sheet1!$B$39:$B$43</c:f>
              <c:strCache>
                <c:ptCount val="5"/>
                <c:pt idx="0">
                  <c:v>Loganair</c:v>
                </c:pt>
                <c:pt idx="1">
                  <c:v>British Airways</c:v>
                </c:pt>
                <c:pt idx="2">
                  <c:v>KLM*</c:v>
                </c:pt>
                <c:pt idx="3">
                  <c:v>SAS</c:v>
                </c:pt>
                <c:pt idx="4">
                  <c:v>Wideroe</c:v>
                </c:pt>
              </c:strCache>
            </c:strRef>
          </c:cat>
          <c:val>
            <c:numRef>
              <c:f>Sheet1!$D$39:$D$43</c:f>
              <c:numCache>
                <c:formatCode>General</c:formatCode>
                <c:ptCount val="5"/>
                <c:pt idx="0">
                  <c:v>221</c:v>
                </c:pt>
                <c:pt idx="1">
                  <c:v>105</c:v>
                </c:pt>
                <c:pt idx="2">
                  <c:v>8</c:v>
                </c:pt>
                <c:pt idx="3">
                  <c:v>1</c:v>
                </c:pt>
                <c:pt idx="4">
                  <c:v>2</c:v>
                </c:pt>
              </c:numCache>
            </c:numRef>
          </c:val>
          <c:extLst>
            <c:ext xmlns:c16="http://schemas.microsoft.com/office/drawing/2014/chart" uri="{C3380CC4-5D6E-409C-BE32-E72D297353CC}">
              <c16:uniqueId val="{00000001-31CC-4994-B0FA-340064096FD1}"/>
            </c:ext>
          </c:extLst>
        </c:ser>
        <c:dLbls>
          <c:showLegendKey val="0"/>
          <c:showVal val="0"/>
          <c:showCatName val="0"/>
          <c:showSerName val="0"/>
          <c:showPercent val="0"/>
          <c:showBubbleSize val="0"/>
        </c:dLbls>
        <c:gapWidth val="219"/>
        <c:overlap val="-27"/>
        <c:axId val="1744530191"/>
        <c:axId val="1699320191"/>
      </c:barChart>
      <c:catAx>
        <c:axId val="174453019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699320191"/>
        <c:crosses val="autoZero"/>
        <c:auto val="1"/>
        <c:lblAlgn val="ctr"/>
        <c:lblOffset val="100"/>
        <c:noMultiLvlLbl val="0"/>
      </c:catAx>
      <c:valAx>
        <c:axId val="1699320191"/>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4453019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a:t>Breakdown</a:t>
            </a:r>
            <a:r>
              <a:rPr lang="en-GB" baseline="0"/>
              <a:t> of assistance categories</a:t>
            </a:r>
            <a:endParaRPr lang="en-GB"/>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cat>
            <c:strRef>
              <c:f>Sheet1!$I$3:$I$11</c:f>
              <c:strCache>
                <c:ptCount val="9"/>
                <c:pt idx="0">
                  <c:v>WCHR</c:v>
                </c:pt>
                <c:pt idx="1">
                  <c:v>WCHS</c:v>
                </c:pt>
                <c:pt idx="2">
                  <c:v>WCHC</c:v>
                </c:pt>
                <c:pt idx="3">
                  <c:v>DPNA</c:v>
                </c:pt>
                <c:pt idx="4">
                  <c:v>BLND</c:v>
                </c:pt>
                <c:pt idx="5">
                  <c:v>DEAF</c:v>
                </c:pt>
                <c:pt idx="6">
                  <c:v>MAAS</c:v>
                </c:pt>
                <c:pt idx="7">
                  <c:v>OTHER</c:v>
                </c:pt>
                <c:pt idx="8">
                  <c:v>WCMP</c:v>
                </c:pt>
              </c:strCache>
            </c:strRef>
          </c:cat>
          <c:val>
            <c:numRef>
              <c:f>Sheet1!$J$3:$J$11</c:f>
              <c:numCache>
                <c:formatCode>General</c:formatCode>
                <c:ptCount val="9"/>
                <c:pt idx="0">
                  <c:v>283</c:v>
                </c:pt>
                <c:pt idx="1">
                  <c:v>179</c:v>
                </c:pt>
                <c:pt idx="2">
                  <c:v>30</c:v>
                </c:pt>
                <c:pt idx="3">
                  <c:v>11</c:v>
                </c:pt>
                <c:pt idx="4">
                  <c:v>2</c:v>
                </c:pt>
                <c:pt idx="5">
                  <c:v>3</c:v>
                </c:pt>
                <c:pt idx="6">
                  <c:v>3</c:v>
                </c:pt>
                <c:pt idx="7">
                  <c:v>3</c:v>
                </c:pt>
                <c:pt idx="8">
                  <c:v>10</c:v>
                </c:pt>
              </c:numCache>
            </c:numRef>
          </c:val>
          <c:extLst>
            <c:ext xmlns:c16="http://schemas.microsoft.com/office/drawing/2014/chart" uri="{C3380CC4-5D6E-409C-BE32-E72D297353CC}">
              <c16:uniqueId val="{00000000-AABD-417E-9E17-92024AD24A18}"/>
            </c:ext>
          </c:extLst>
        </c:ser>
        <c:dLbls>
          <c:showLegendKey val="0"/>
          <c:showVal val="0"/>
          <c:showCatName val="0"/>
          <c:showSerName val="0"/>
          <c:showPercent val="0"/>
          <c:showBubbleSize val="0"/>
        </c:dLbls>
        <c:gapWidth val="219"/>
        <c:overlap val="-27"/>
        <c:axId val="1744520991"/>
        <c:axId val="1699327263"/>
      </c:barChart>
      <c:catAx>
        <c:axId val="174452099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699327263"/>
        <c:crosses val="autoZero"/>
        <c:auto val="1"/>
        <c:lblAlgn val="ctr"/>
        <c:lblOffset val="100"/>
        <c:noMultiLvlLbl val="0"/>
      </c:catAx>
      <c:valAx>
        <c:axId val="169932726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4452099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6802" name="Rectangle 2"/>
          <p:cNvSpPr>
            <a:spLocks noGrp="1" noChangeArrowheads="1"/>
          </p:cNvSpPr>
          <p:nvPr>
            <p:ph type="hdr" sz="quarter"/>
          </p:nvPr>
        </p:nvSpPr>
        <p:spPr bwMode="auto">
          <a:xfrm>
            <a:off x="2" y="1"/>
            <a:ext cx="3037840" cy="46482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pitchFamily="-112" charset="0"/>
                <a:ea typeface="ＭＳ Ｐゴシック" pitchFamily="-112" charset="-128"/>
                <a:cs typeface="ＭＳ Ｐゴシック" pitchFamily="-112" charset="-128"/>
              </a:defRPr>
            </a:lvl1pPr>
          </a:lstStyle>
          <a:p>
            <a:pPr>
              <a:defRPr/>
            </a:pPr>
            <a:endParaRPr lang="en-US"/>
          </a:p>
        </p:txBody>
      </p:sp>
      <p:sp>
        <p:nvSpPr>
          <p:cNvPr id="76803" name="Rectangle 3"/>
          <p:cNvSpPr>
            <a:spLocks noGrp="1" noChangeArrowheads="1"/>
          </p:cNvSpPr>
          <p:nvPr>
            <p:ph type="dt" sz="quarter" idx="1"/>
          </p:nvPr>
        </p:nvSpPr>
        <p:spPr bwMode="auto">
          <a:xfrm>
            <a:off x="3972564" y="1"/>
            <a:ext cx="3037840" cy="46482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pitchFamily="-112" charset="0"/>
                <a:ea typeface="ＭＳ Ｐゴシック" pitchFamily="-112" charset="-128"/>
                <a:cs typeface="ＭＳ Ｐゴシック" pitchFamily="-112" charset="-128"/>
              </a:defRPr>
            </a:lvl1pPr>
          </a:lstStyle>
          <a:p>
            <a:pPr>
              <a:defRPr/>
            </a:pPr>
            <a:endParaRPr lang="en-US"/>
          </a:p>
        </p:txBody>
      </p:sp>
      <p:sp>
        <p:nvSpPr>
          <p:cNvPr id="76804" name="Rectangle 4"/>
          <p:cNvSpPr>
            <a:spLocks noGrp="1" noChangeArrowheads="1"/>
          </p:cNvSpPr>
          <p:nvPr>
            <p:ph type="ftr" sz="quarter" idx="2"/>
          </p:nvPr>
        </p:nvSpPr>
        <p:spPr bwMode="auto">
          <a:xfrm>
            <a:off x="2" y="8831582"/>
            <a:ext cx="3037840" cy="46482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pitchFamily="-112" charset="0"/>
                <a:ea typeface="ＭＳ Ｐゴシック" pitchFamily="-112" charset="-128"/>
                <a:cs typeface="ＭＳ Ｐゴシック" pitchFamily="-112" charset="-128"/>
              </a:defRPr>
            </a:lvl1pPr>
          </a:lstStyle>
          <a:p>
            <a:pPr>
              <a:defRPr/>
            </a:pPr>
            <a:endParaRPr lang="en-US"/>
          </a:p>
        </p:txBody>
      </p:sp>
      <p:sp>
        <p:nvSpPr>
          <p:cNvPr id="76805" name="Rectangle 5"/>
          <p:cNvSpPr>
            <a:spLocks noGrp="1" noChangeArrowheads="1"/>
          </p:cNvSpPr>
          <p:nvPr>
            <p:ph type="sldNum" sz="quarter" idx="3"/>
          </p:nvPr>
        </p:nvSpPr>
        <p:spPr bwMode="auto">
          <a:xfrm>
            <a:off x="3972564" y="8831582"/>
            <a:ext cx="3037840" cy="46482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16F8C978-AF89-4C39-B74E-4005F38A3B11}" type="slidenum">
              <a:rPr lang="en-GB"/>
              <a:pPr>
                <a:defRPr/>
              </a:pPr>
              <a:t>‹#›</a:t>
            </a:fld>
            <a:endParaRPr lang="en-GB"/>
          </a:p>
        </p:txBody>
      </p:sp>
    </p:spTree>
    <p:extLst>
      <p:ext uri="{BB962C8B-B14F-4D97-AF65-F5344CB8AC3E}">
        <p14:creationId xmlns:p14="http://schemas.microsoft.com/office/powerpoint/2010/main" val="28034089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bwMode="auto">
          <a:xfrm>
            <a:off x="2" y="1"/>
            <a:ext cx="3037840" cy="4648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a:latin typeface="Arial" pitchFamily="-112" charset="0"/>
                <a:ea typeface="ＭＳ Ｐゴシック" pitchFamily="-112" charset="-128"/>
                <a:cs typeface="ＭＳ Ｐゴシック" pitchFamily="-112" charset="-128"/>
              </a:defRPr>
            </a:lvl1pPr>
          </a:lstStyle>
          <a:p>
            <a:pPr>
              <a:defRPr/>
            </a:pPr>
            <a:endParaRPr lang="en-US"/>
          </a:p>
        </p:txBody>
      </p:sp>
      <p:sp>
        <p:nvSpPr>
          <p:cNvPr id="45059" name="Rectangle 3"/>
          <p:cNvSpPr>
            <a:spLocks noGrp="1" noChangeArrowheads="1"/>
          </p:cNvSpPr>
          <p:nvPr>
            <p:ph type="dt" idx="1"/>
          </p:nvPr>
        </p:nvSpPr>
        <p:spPr bwMode="auto">
          <a:xfrm>
            <a:off x="3972564" y="1"/>
            <a:ext cx="3037840" cy="4648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a:latin typeface="Arial" pitchFamily="-112" charset="0"/>
                <a:ea typeface="ＭＳ Ｐゴシック" pitchFamily="-112" charset="-128"/>
                <a:cs typeface="ＭＳ Ｐゴシック" pitchFamily="-112" charset="-128"/>
              </a:defRPr>
            </a:lvl1pPr>
          </a:lstStyle>
          <a:p>
            <a:pPr>
              <a:defRPr/>
            </a:pPr>
            <a:endParaRPr lang="en-US"/>
          </a:p>
        </p:txBody>
      </p:sp>
      <p:sp>
        <p:nvSpPr>
          <p:cNvPr id="3379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61" name="Rectangle 5"/>
          <p:cNvSpPr>
            <a:spLocks noGrp="1" noChangeArrowheads="1"/>
          </p:cNvSpPr>
          <p:nvPr>
            <p:ph type="body" sz="quarter" idx="3"/>
          </p:nvPr>
        </p:nvSpPr>
        <p:spPr bwMode="auto">
          <a:xfrm>
            <a:off x="934721" y="4415790"/>
            <a:ext cx="5140960" cy="41833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5062" name="Rectangle 6"/>
          <p:cNvSpPr>
            <a:spLocks noGrp="1" noChangeArrowheads="1"/>
          </p:cNvSpPr>
          <p:nvPr>
            <p:ph type="ftr" sz="quarter" idx="4"/>
          </p:nvPr>
        </p:nvSpPr>
        <p:spPr bwMode="auto">
          <a:xfrm>
            <a:off x="2" y="8831582"/>
            <a:ext cx="3037840" cy="46482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a:latin typeface="Arial" pitchFamily="-112" charset="0"/>
                <a:ea typeface="ＭＳ Ｐゴシック" pitchFamily="-112" charset="-128"/>
                <a:cs typeface="ＭＳ Ｐゴシック" pitchFamily="-112" charset="-128"/>
              </a:defRPr>
            </a:lvl1pPr>
          </a:lstStyle>
          <a:p>
            <a:pPr>
              <a:defRPr/>
            </a:pPr>
            <a:endParaRPr lang="en-US"/>
          </a:p>
        </p:txBody>
      </p:sp>
      <p:sp>
        <p:nvSpPr>
          <p:cNvPr id="45063" name="Rectangle 7"/>
          <p:cNvSpPr>
            <a:spLocks noGrp="1" noChangeArrowheads="1"/>
          </p:cNvSpPr>
          <p:nvPr>
            <p:ph type="sldNum" sz="quarter" idx="5"/>
          </p:nvPr>
        </p:nvSpPr>
        <p:spPr bwMode="auto">
          <a:xfrm>
            <a:off x="3972564" y="8831582"/>
            <a:ext cx="3037840" cy="46482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vl1pPr>
          </a:lstStyle>
          <a:p>
            <a:pPr>
              <a:defRPr/>
            </a:pPr>
            <a:fld id="{A4AEEA1B-4950-4292-817B-0051BC65AFBA}" type="slidenum">
              <a:rPr lang="en-GB"/>
              <a:pPr>
                <a:defRPr/>
              </a:pPr>
              <a:t>‹#›</a:t>
            </a:fld>
            <a:endParaRPr lang="en-GB"/>
          </a:p>
        </p:txBody>
      </p:sp>
    </p:spTree>
    <p:extLst>
      <p:ext uri="{BB962C8B-B14F-4D97-AF65-F5344CB8AC3E}">
        <p14:creationId xmlns:p14="http://schemas.microsoft.com/office/powerpoint/2010/main" val="179928905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112" charset="0"/>
        <a:ea typeface="ＭＳ Ｐゴシック" pitchFamily="-112" charset="-128"/>
        <a:cs typeface="ＭＳ Ｐゴシック" pitchFamily="-112" charset="-128"/>
      </a:defRPr>
    </a:lvl1pPr>
    <a:lvl2pPr marL="457200" algn="l" rtl="0" eaLnBrk="0" fontAlgn="base" hangingPunct="0">
      <a:spcBef>
        <a:spcPct val="30000"/>
      </a:spcBef>
      <a:spcAft>
        <a:spcPct val="0"/>
      </a:spcAft>
      <a:defRPr sz="1200" kern="1200">
        <a:solidFill>
          <a:schemeClr val="tx1"/>
        </a:solidFill>
        <a:latin typeface="Arial" pitchFamily="-112" charset="0"/>
        <a:ea typeface="ＭＳ Ｐゴシック" pitchFamily="-112" charset="-128"/>
        <a:cs typeface="+mn-cs"/>
      </a:defRPr>
    </a:lvl2pPr>
    <a:lvl3pPr marL="914400" algn="l" rtl="0" eaLnBrk="0" fontAlgn="base" hangingPunct="0">
      <a:spcBef>
        <a:spcPct val="30000"/>
      </a:spcBef>
      <a:spcAft>
        <a:spcPct val="0"/>
      </a:spcAft>
      <a:defRPr sz="1200" kern="1200">
        <a:solidFill>
          <a:schemeClr val="tx1"/>
        </a:solidFill>
        <a:latin typeface="Arial" pitchFamily="-112" charset="0"/>
        <a:ea typeface="ＭＳ Ｐゴシック" pitchFamily="-112" charset="-128"/>
        <a:cs typeface="+mn-cs"/>
      </a:defRPr>
    </a:lvl3pPr>
    <a:lvl4pPr marL="1371600" algn="l" rtl="0" eaLnBrk="0" fontAlgn="base" hangingPunct="0">
      <a:spcBef>
        <a:spcPct val="30000"/>
      </a:spcBef>
      <a:spcAft>
        <a:spcPct val="0"/>
      </a:spcAft>
      <a:defRPr sz="1200" kern="1200">
        <a:solidFill>
          <a:schemeClr val="tx1"/>
        </a:solidFill>
        <a:latin typeface="Arial" pitchFamily="-112" charset="0"/>
        <a:ea typeface="ＭＳ Ｐゴシック" pitchFamily="-112" charset="-128"/>
        <a:cs typeface="+mn-cs"/>
      </a:defRPr>
    </a:lvl4pPr>
    <a:lvl5pPr marL="1828800" algn="l" rtl="0" eaLnBrk="0" fontAlgn="base" hangingPunct="0">
      <a:spcBef>
        <a:spcPct val="30000"/>
      </a:spcBef>
      <a:spcAft>
        <a:spcPct val="0"/>
      </a:spcAft>
      <a:defRPr sz="1200" kern="1200">
        <a:solidFill>
          <a:schemeClr val="tx1"/>
        </a:solidFill>
        <a:latin typeface="Arial" pitchFamily="-112" charset="0"/>
        <a:ea typeface="ＭＳ Ｐゴシック" pitchFamily="-112"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F59E9A1-FFB3-48A5-A458-76EE3EB8014B}" type="slidenum">
              <a:rPr lang="en-GB" smtClean="0"/>
              <a:t>1</a:t>
            </a:fld>
            <a:endParaRPr lang="en-GB" dirty="0"/>
          </a:p>
        </p:txBody>
      </p:sp>
    </p:spTree>
    <p:extLst>
      <p:ext uri="{BB962C8B-B14F-4D97-AF65-F5344CB8AC3E}">
        <p14:creationId xmlns:p14="http://schemas.microsoft.com/office/powerpoint/2010/main" val="8623481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3,000 more PRM passengers than last year YTD.</a:t>
            </a:r>
            <a:r>
              <a:rPr lang="en-GB" baseline="0" dirty="0"/>
              <a:t>  From April significant increase in numbers compared with last year, partly down to recording system – Able2fly in use.  Peak months May to September.  From April pre-notification rates dropped , sit average 79.6% compared with 88% in 2018.</a:t>
            </a:r>
            <a:endParaRPr lang="en-GB" dirty="0"/>
          </a:p>
        </p:txBody>
      </p:sp>
      <p:sp>
        <p:nvSpPr>
          <p:cNvPr id="4" name="Slide Number Placeholder 3"/>
          <p:cNvSpPr>
            <a:spLocks noGrp="1"/>
          </p:cNvSpPr>
          <p:nvPr>
            <p:ph type="sldNum" sz="quarter" idx="10"/>
          </p:nvPr>
        </p:nvSpPr>
        <p:spPr/>
        <p:txBody>
          <a:bodyPr/>
          <a:lstStyle/>
          <a:p>
            <a:pPr>
              <a:defRPr/>
            </a:pPr>
            <a:fld id="{A4AEEA1B-4950-4292-817B-0051BC65AFBA}" type="slidenum">
              <a:rPr lang="en-GB" smtClean="0"/>
              <a:pPr>
                <a:defRPr/>
              </a:pPr>
              <a:t>4</a:t>
            </a:fld>
            <a:endParaRPr lang="en-GB"/>
          </a:p>
        </p:txBody>
      </p:sp>
    </p:spTree>
    <p:extLst>
      <p:ext uri="{BB962C8B-B14F-4D97-AF65-F5344CB8AC3E}">
        <p14:creationId xmlns:p14="http://schemas.microsoft.com/office/powerpoint/2010/main" val="28553131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A4AEEA1B-4950-4292-817B-0051BC65AFBA}" type="slidenum">
              <a:rPr lang="en-GB" smtClean="0"/>
              <a:pPr>
                <a:defRPr/>
              </a:pPr>
              <a:t>5</a:t>
            </a:fld>
            <a:endParaRPr lang="en-GB"/>
          </a:p>
        </p:txBody>
      </p:sp>
    </p:spTree>
    <p:extLst>
      <p:ext uri="{BB962C8B-B14F-4D97-AF65-F5344CB8AC3E}">
        <p14:creationId xmlns:p14="http://schemas.microsoft.com/office/powerpoint/2010/main" val="32846391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A4AEEA1B-4950-4292-817B-0051BC65AFBA}" type="slidenum">
              <a:rPr lang="en-GB" smtClean="0"/>
              <a:pPr>
                <a:defRPr/>
              </a:pPr>
              <a:t>9</a:t>
            </a:fld>
            <a:endParaRPr lang="en-GB"/>
          </a:p>
        </p:txBody>
      </p:sp>
    </p:spTree>
    <p:extLst>
      <p:ext uri="{BB962C8B-B14F-4D97-AF65-F5344CB8AC3E}">
        <p14:creationId xmlns:p14="http://schemas.microsoft.com/office/powerpoint/2010/main" val="13605561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18496555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027709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457200"/>
            <a:ext cx="2095500" cy="56451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81000" y="457200"/>
            <a:ext cx="6134100" cy="56451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63035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382000" cy="1066800"/>
          </a:xfrm>
        </p:spPr>
        <p:txBody>
          <a:bodyPr/>
          <a:lstStyle/>
          <a:p>
            <a:r>
              <a:rPr lang="en-US"/>
              <a:t>Click to edit Master title style</a:t>
            </a:r>
          </a:p>
        </p:txBody>
      </p:sp>
      <p:sp>
        <p:nvSpPr>
          <p:cNvPr id="3" name="Text Placeholder 2"/>
          <p:cNvSpPr>
            <a:spLocks noGrp="1"/>
          </p:cNvSpPr>
          <p:nvPr>
            <p:ph type="body" sz="half" idx="1"/>
          </p:nvPr>
        </p:nvSpPr>
        <p:spPr>
          <a:xfrm>
            <a:off x="381000" y="1524000"/>
            <a:ext cx="4114800" cy="45783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524000"/>
            <a:ext cx="4114800" cy="45783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074635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382000" cy="1066800"/>
          </a:xfrm>
        </p:spPr>
        <p:txBody>
          <a:bodyPr/>
          <a:lstStyle/>
          <a:p>
            <a:r>
              <a:rPr lang="en-US"/>
              <a:t>Click to edit Master title style</a:t>
            </a:r>
          </a:p>
        </p:txBody>
      </p:sp>
      <p:sp>
        <p:nvSpPr>
          <p:cNvPr id="3" name="Text Placeholder 2"/>
          <p:cNvSpPr>
            <a:spLocks noGrp="1"/>
          </p:cNvSpPr>
          <p:nvPr>
            <p:ph type="body" sz="half" idx="1"/>
          </p:nvPr>
        </p:nvSpPr>
        <p:spPr>
          <a:xfrm>
            <a:off x="381000" y="1524000"/>
            <a:ext cx="4114800" cy="45783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524000"/>
            <a:ext cx="4114800" cy="22129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48200" y="3889375"/>
            <a:ext cx="4114800" cy="22129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751673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382000" cy="1066800"/>
          </a:xfrm>
        </p:spPr>
        <p:txBody>
          <a:bodyPr/>
          <a:lstStyle/>
          <a:p>
            <a:r>
              <a:rPr lang="en-US"/>
              <a:t>Click to edit Master title style</a:t>
            </a:r>
          </a:p>
        </p:txBody>
      </p:sp>
      <p:sp>
        <p:nvSpPr>
          <p:cNvPr id="3" name="Table Placeholder 2"/>
          <p:cNvSpPr>
            <a:spLocks noGrp="1"/>
          </p:cNvSpPr>
          <p:nvPr>
            <p:ph type="tbl" idx="1"/>
          </p:nvPr>
        </p:nvSpPr>
        <p:spPr>
          <a:xfrm>
            <a:off x="381000" y="1524000"/>
            <a:ext cx="8382000" cy="4578350"/>
          </a:xfrm>
        </p:spPr>
        <p:txBody>
          <a:bodyPr/>
          <a:lstStyle/>
          <a:p>
            <a:pPr lvl="0"/>
            <a:r>
              <a:rPr lang="en-US" noProof="0"/>
              <a:t>Click icon to add table</a:t>
            </a:r>
          </a:p>
        </p:txBody>
      </p:sp>
    </p:spTree>
    <p:extLst>
      <p:ext uri="{BB962C8B-B14F-4D97-AF65-F5344CB8AC3E}">
        <p14:creationId xmlns:p14="http://schemas.microsoft.com/office/powerpoint/2010/main" val="2032068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382000" cy="1066800"/>
          </a:xfrm>
        </p:spPr>
        <p:txBody>
          <a:bodyPr/>
          <a:lstStyle/>
          <a:p>
            <a:r>
              <a:rPr lang="en-US"/>
              <a:t>Click to edit Master title style</a:t>
            </a:r>
          </a:p>
        </p:txBody>
      </p:sp>
      <p:sp>
        <p:nvSpPr>
          <p:cNvPr id="3" name="SmartArt Placeholder 2"/>
          <p:cNvSpPr>
            <a:spLocks noGrp="1"/>
          </p:cNvSpPr>
          <p:nvPr>
            <p:ph type="dgm" idx="1"/>
          </p:nvPr>
        </p:nvSpPr>
        <p:spPr>
          <a:xfrm>
            <a:off x="381000" y="1524000"/>
            <a:ext cx="8382000" cy="4578350"/>
          </a:xfrm>
        </p:spPr>
        <p:txBody>
          <a:bodyPr/>
          <a:lstStyle/>
          <a:p>
            <a:pPr lvl="0"/>
            <a:r>
              <a:rPr lang="en-US" noProof="0"/>
              <a:t>Click icon to add SmartArt graphic</a:t>
            </a:r>
          </a:p>
        </p:txBody>
      </p:sp>
    </p:spTree>
    <p:extLst>
      <p:ext uri="{BB962C8B-B14F-4D97-AF65-F5344CB8AC3E}">
        <p14:creationId xmlns:p14="http://schemas.microsoft.com/office/powerpoint/2010/main" val="23387965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382000" cy="1066800"/>
          </a:xfrm>
        </p:spPr>
        <p:txBody>
          <a:bodyPr/>
          <a:lstStyle/>
          <a:p>
            <a:r>
              <a:rPr lang="en-US"/>
              <a:t>Click to edit Master title style</a:t>
            </a:r>
          </a:p>
        </p:txBody>
      </p:sp>
      <p:sp>
        <p:nvSpPr>
          <p:cNvPr id="3" name="Text Placeholder 2"/>
          <p:cNvSpPr>
            <a:spLocks noGrp="1"/>
          </p:cNvSpPr>
          <p:nvPr>
            <p:ph type="body" sz="half" idx="1"/>
          </p:nvPr>
        </p:nvSpPr>
        <p:spPr>
          <a:xfrm>
            <a:off x="381000" y="1524000"/>
            <a:ext cx="4114800" cy="45783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hart Placeholder 3"/>
          <p:cNvSpPr>
            <a:spLocks noGrp="1"/>
          </p:cNvSpPr>
          <p:nvPr>
            <p:ph type="chart" sz="half" idx="2"/>
          </p:nvPr>
        </p:nvSpPr>
        <p:spPr>
          <a:xfrm>
            <a:off x="4648200" y="1524000"/>
            <a:ext cx="4114800" cy="4578350"/>
          </a:xfrm>
        </p:spPr>
        <p:txBody>
          <a:bodyPr/>
          <a:lstStyle/>
          <a:p>
            <a:pPr lvl="0"/>
            <a:r>
              <a:rPr lang="en-US" noProof="0"/>
              <a:t>Click icon to add chart</a:t>
            </a:r>
          </a:p>
        </p:txBody>
      </p:sp>
    </p:spTree>
    <p:extLst>
      <p:ext uri="{BB962C8B-B14F-4D97-AF65-F5344CB8AC3E}">
        <p14:creationId xmlns:p14="http://schemas.microsoft.com/office/powerpoint/2010/main" val="32067789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382000" cy="1066800"/>
          </a:xfrm>
        </p:spPr>
        <p:txBody>
          <a:bodyPr/>
          <a:lstStyle/>
          <a:p>
            <a:r>
              <a:rPr lang="en-US"/>
              <a:t>Click to edit Master title style</a:t>
            </a:r>
          </a:p>
        </p:txBody>
      </p:sp>
      <p:sp>
        <p:nvSpPr>
          <p:cNvPr id="3" name="Chart Placeholder 2"/>
          <p:cNvSpPr>
            <a:spLocks noGrp="1"/>
          </p:cNvSpPr>
          <p:nvPr>
            <p:ph type="chart" idx="1"/>
          </p:nvPr>
        </p:nvSpPr>
        <p:spPr>
          <a:xfrm>
            <a:off x="381000" y="1524000"/>
            <a:ext cx="8382000" cy="4578350"/>
          </a:xfrm>
        </p:spPr>
        <p:txBody>
          <a:bodyPr/>
          <a:lstStyle/>
          <a:p>
            <a:pPr lvl="0"/>
            <a:r>
              <a:rPr lang="en-US" noProof="0"/>
              <a:t>Click icon to add chart</a:t>
            </a:r>
          </a:p>
        </p:txBody>
      </p:sp>
    </p:spTree>
    <p:extLst>
      <p:ext uri="{BB962C8B-B14F-4D97-AF65-F5344CB8AC3E}">
        <p14:creationId xmlns:p14="http://schemas.microsoft.com/office/powerpoint/2010/main" val="822144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D91E37"/>
                </a:solidFill>
              </a:defRPr>
            </a:lvl1pPr>
          </a:lstStyle>
          <a:p>
            <a:r>
              <a:rPr lang="en-US"/>
              <a:t>Click to edit Master title style</a:t>
            </a:r>
            <a:endParaRPr lang="en-US" dirty="0"/>
          </a:p>
        </p:txBody>
      </p:sp>
      <p:sp>
        <p:nvSpPr>
          <p:cNvPr id="3" name="Content Placeholder 2"/>
          <p:cNvSpPr>
            <a:spLocks noGrp="1"/>
          </p:cNvSpPr>
          <p:nvPr>
            <p:ph idx="1"/>
          </p:nvPr>
        </p:nvSpPr>
        <p:spPr/>
        <p:txBody>
          <a:bodyPr/>
          <a:lstStyle>
            <a:lvl3pPr>
              <a:defRPr>
                <a:solidFill>
                  <a:srgbClr val="D91E37"/>
                </a:solidFill>
              </a:defRPr>
            </a:lvl3pPr>
            <a:lvl4pPr>
              <a:defRPr>
                <a:solidFill>
                  <a:srgbClr val="D91E37"/>
                </a:solidFill>
              </a:defRPr>
            </a:lvl4pPr>
            <a:lvl5pPr>
              <a:defRPr>
                <a:solidFill>
                  <a:srgbClr val="D91E37"/>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870573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24466193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1000" y="1524000"/>
            <a:ext cx="4114800" cy="45783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524000"/>
            <a:ext cx="4114800" cy="45783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49337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679899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017141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6276716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8837339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781300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381000" y="4572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t>Click to edit Master title style</a:t>
            </a:r>
            <a:endParaRPr lang="en-GB"/>
          </a:p>
        </p:txBody>
      </p:sp>
      <p:sp>
        <p:nvSpPr>
          <p:cNvPr id="5123" name="Rectangle 3"/>
          <p:cNvSpPr>
            <a:spLocks noGrp="1" noChangeArrowheads="1"/>
          </p:cNvSpPr>
          <p:nvPr>
            <p:ph type="body" idx="1"/>
          </p:nvPr>
        </p:nvSpPr>
        <p:spPr bwMode="auto">
          <a:xfrm>
            <a:off x="381000" y="1524000"/>
            <a:ext cx="8382000" cy="457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GB"/>
          </a:p>
        </p:txBody>
      </p:sp>
      <p:pic>
        <p:nvPicPr>
          <p:cNvPr id="5125" name="Picture 5" descr="ABZI_Namestyle.jpg"/>
          <p:cNvPicPr>
            <a:picLocks noChangeAspect="1"/>
          </p:cNvPicPr>
          <p:nvPr/>
        </p:nvPicPr>
        <p:blipFill>
          <a:blip r:embed="rId19" cstate="email">
            <a:extLst>
              <a:ext uri="{28A0092B-C50C-407E-A947-70E740481C1C}">
                <a14:useLocalDpi xmlns:a14="http://schemas.microsoft.com/office/drawing/2010/main" val="0"/>
              </a:ext>
            </a:extLst>
          </a:blip>
          <a:srcRect/>
          <a:stretch>
            <a:fillRect/>
          </a:stretch>
        </p:blipFill>
        <p:spPr bwMode="auto">
          <a:xfrm>
            <a:off x="6300788" y="6165850"/>
            <a:ext cx="2503487" cy="54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85" r:id="rId1"/>
    <p:sldLayoutId id="2147483786" r:id="rId2"/>
    <p:sldLayoutId id="2147483787" r:id="rId3"/>
    <p:sldLayoutId id="2147483788" r:id="rId4"/>
    <p:sldLayoutId id="2147483789" r:id="rId5"/>
    <p:sldLayoutId id="2147483790" r:id="rId6"/>
    <p:sldLayoutId id="2147483791" r:id="rId7"/>
    <p:sldLayoutId id="2147483792" r:id="rId8"/>
    <p:sldLayoutId id="2147483793" r:id="rId9"/>
    <p:sldLayoutId id="2147483794" r:id="rId10"/>
    <p:sldLayoutId id="2147483795" r:id="rId11"/>
    <p:sldLayoutId id="2147483796" r:id="rId12"/>
    <p:sldLayoutId id="2147483797" r:id="rId13"/>
    <p:sldLayoutId id="2147483798" r:id="rId14"/>
    <p:sldLayoutId id="2147483799" r:id="rId15"/>
    <p:sldLayoutId id="2147483800" r:id="rId16"/>
    <p:sldLayoutId id="2147483801" r:id="rId17"/>
  </p:sldLayoutIdLst>
  <p:txStyles>
    <p:titleStyle>
      <a:lvl1pPr algn="l" rtl="0" eaLnBrk="1" fontAlgn="base" hangingPunct="1">
        <a:spcBef>
          <a:spcPct val="0"/>
        </a:spcBef>
        <a:spcAft>
          <a:spcPct val="0"/>
        </a:spcAft>
        <a:defRPr sz="2400">
          <a:solidFill>
            <a:srgbClr val="D91E37"/>
          </a:solidFill>
          <a:latin typeface="+mj-lt"/>
          <a:ea typeface="+mj-ea"/>
          <a:cs typeface="+mj-cs"/>
        </a:defRPr>
      </a:lvl1pPr>
      <a:lvl2pPr algn="l" rtl="0" eaLnBrk="1" fontAlgn="base" hangingPunct="1">
        <a:spcBef>
          <a:spcPct val="0"/>
        </a:spcBef>
        <a:spcAft>
          <a:spcPct val="0"/>
        </a:spcAft>
        <a:defRPr sz="2400">
          <a:solidFill>
            <a:srgbClr val="D91E37"/>
          </a:solidFill>
          <a:latin typeface="Arial" pitchFamily="-112" charset="0"/>
          <a:ea typeface="ＭＳ Ｐゴシック" pitchFamily="-112" charset="-128"/>
          <a:cs typeface="ＭＳ Ｐゴシック" pitchFamily="-112" charset="-128"/>
        </a:defRPr>
      </a:lvl2pPr>
      <a:lvl3pPr algn="l" rtl="0" eaLnBrk="1" fontAlgn="base" hangingPunct="1">
        <a:spcBef>
          <a:spcPct val="0"/>
        </a:spcBef>
        <a:spcAft>
          <a:spcPct val="0"/>
        </a:spcAft>
        <a:defRPr sz="2400">
          <a:solidFill>
            <a:srgbClr val="D91E37"/>
          </a:solidFill>
          <a:latin typeface="Arial" pitchFamily="-112" charset="0"/>
          <a:ea typeface="ＭＳ Ｐゴシック" pitchFamily="-112" charset="-128"/>
          <a:cs typeface="ＭＳ Ｐゴシック" pitchFamily="-112" charset="-128"/>
        </a:defRPr>
      </a:lvl3pPr>
      <a:lvl4pPr algn="l" rtl="0" eaLnBrk="1" fontAlgn="base" hangingPunct="1">
        <a:spcBef>
          <a:spcPct val="0"/>
        </a:spcBef>
        <a:spcAft>
          <a:spcPct val="0"/>
        </a:spcAft>
        <a:defRPr sz="2400">
          <a:solidFill>
            <a:srgbClr val="D91E37"/>
          </a:solidFill>
          <a:latin typeface="Arial" pitchFamily="-112" charset="0"/>
          <a:ea typeface="ＭＳ Ｐゴシック" pitchFamily="-112" charset="-128"/>
          <a:cs typeface="ＭＳ Ｐゴシック" pitchFamily="-112" charset="-128"/>
        </a:defRPr>
      </a:lvl4pPr>
      <a:lvl5pPr algn="l" rtl="0" eaLnBrk="1" fontAlgn="base" hangingPunct="1">
        <a:spcBef>
          <a:spcPct val="0"/>
        </a:spcBef>
        <a:spcAft>
          <a:spcPct val="0"/>
        </a:spcAft>
        <a:defRPr sz="2400">
          <a:solidFill>
            <a:srgbClr val="D91E37"/>
          </a:solidFill>
          <a:latin typeface="Arial" pitchFamily="-112" charset="0"/>
          <a:ea typeface="ＭＳ Ｐゴシック" pitchFamily="-112" charset="-128"/>
          <a:cs typeface="ＭＳ Ｐゴシック" pitchFamily="-112" charset="-128"/>
        </a:defRPr>
      </a:lvl5pPr>
      <a:lvl6pPr marL="457200" algn="l" rtl="0" eaLnBrk="1" fontAlgn="base" hangingPunct="1">
        <a:spcBef>
          <a:spcPct val="0"/>
        </a:spcBef>
        <a:spcAft>
          <a:spcPct val="0"/>
        </a:spcAft>
        <a:defRPr sz="2400">
          <a:solidFill>
            <a:schemeClr val="tx1"/>
          </a:solidFill>
          <a:latin typeface="Arial" pitchFamily="-112" charset="0"/>
          <a:ea typeface="ＭＳ Ｐゴシック" pitchFamily="-112" charset="-128"/>
          <a:cs typeface="ＭＳ Ｐゴシック" pitchFamily="-112" charset="-128"/>
        </a:defRPr>
      </a:lvl6pPr>
      <a:lvl7pPr marL="914400" algn="l" rtl="0" eaLnBrk="1" fontAlgn="base" hangingPunct="1">
        <a:spcBef>
          <a:spcPct val="0"/>
        </a:spcBef>
        <a:spcAft>
          <a:spcPct val="0"/>
        </a:spcAft>
        <a:defRPr sz="2400">
          <a:solidFill>
            <a:schemeClr val="tx1"/>
          </a:solidFill>
          <a:latin typeface="Arial" pitchFamily="-112" charset="0"/>
          <a:ea typeface="ＭＳ Ｐゴシック" pitchFamily="-112" charset="-128"/>
          <a:cs typeface="ＭＳ Ｐゴシック" pitchFamily="-112" charset="-128"/>
        </a:defRPr>
      </a:lvl7pPr>
      <a:lvl8pPr marL="1371600" algn="l" rtl="0" eaLnBrk="1" fontAlgn="base" hangingPunct="1">
        <a:spcBef>
          <a:spcPct val="0"/>
        </a:spcBef>
        <a:spcAft>
          <a:spcPct val="0"/>
        </a:spcAft>
        <a:defRPr sz="2400">
          <a:solidFill>
            <a:schemeClr val="tx1"/>
          </a:solidFill>
          <a:latin typeface="Arial" pitchFamily="-112" charset="0"/>
          <a:ea typeface="ＭＳ Ｐゴシック" pitchFamily="-112" charset="-128"/>
          <a:cs typeface="ＭＳ Ｐゴシック" pitchFamily="-112" charset="-128"/>
        </a:defRPr>
      </a:lvl8pPr>
      <a:lvl9pPr marL="1828800" algn="l" rtl="0" eaLnBrk="1" fontAlgn="base" hangingPunct="1">
        <a:spcBef>
          <a:spcPct val="0"/>
        </a:spcBef>
        <a:spcAft>
          <a:spcPct val="0"/>
        </a:spcAft>
        <a:defRPr sz="2400">
          <a:solidFill>
            <a:schemeClr val="tx1"/>
          </a:solidFill>
          <a:latin typeface="Arial" pitchFamily="-112" charset="0"/>
          <a:ea typeface="ＭＳ Ｐゴシック" pitchFamily="-112" charset="-128"/>
          <a:cs typeface="ＭＳ Ｐゴシック" pitchFamily="-112" charset="-128"/>
        </a:defRPr>
      </a:lvl9pPr>
    </p:titleStyle>
    <p:bodyStyle>
      <a:lvl1pPr marL="195263" indent="-195263" algn="l" rtl="0" eaLnBrk="1" fontAlgn="base" hangingPunct="1">
        <a:lnSpc>
          <a:spcPct val="90000"/>
        </a:lnSpc>
        <a:spcBef>
          <a:spcPct val="40000"/>
        </a:spcBef>
        <a:spcAft>
          <a:spcPct val="0"/>
        </a:spcAft>
        <a:buClr>
          <a:srgbClr val="D91E37"/>
        </a:buClr>
        <a:buFont typeface="Times" charset="0"/>
        <a:buChar char="•"/>
        <a:defRPr sz="2200">
          <a:solidFill>
            <a:schemeClr val="bg2"/>
          </a:solidFill>
          <a:latin typeface="+mn-lt"/>
          <a:ea typeface="+mn-ea"/>
          <a:cs typeface="+mn-cs"/>
        </a:defRPr>
      </a:lvl1pPr>
      <a:lvl2pPr marL="576263" indent="-190500" algn="l" rtl="0" eaLnBrk="1" fontAlgn="base" hangingPunct="1">
        <a:lnSpc>
          <a:spcPct val="90000"/>
        </a:lnSpc>
        <a:spcBef>
          <a:spcPct val="40000"/>
        </a:spcBef>
        <a:spcAft>
          <a:spcPct val="0"/>
        </a:spcAft>
        <a:buChar char="–"/>
        <a:defRPr>
          <a:solidFill>
            <a:srgbClr val="666666"/>
          </a:solidFill>
          <a:latin typeface="+mn-lt"/>
          <a:ea typeface="+mn-ea"/>
        </a:defRPr>
      </a:lvl2pPr>
      <a:lvl3pPr marL="957263" indent="-190500" algn="l" rtl="0" eaLnBrk="1" fontAlgn="base" hangingPunct="1">
        <a:lnSpc>
          <a:spcPct val="90000"/>
        </a:lnSpc>
        <a:spcBef>
          <a:spcPct val="40000"/>
        </a:spcBef>
        <a:spcAft>
          <a:spcPct val="0"/>
        </a:spcAft>
        <a:buChar char="•"/>
        <a:defRPr sz="1600">
          <a:solidFill>
            <a:srgbClr val="D91E37"/>
          </a:solidFill>
          <a:latin typeface="+mn-lt"/>
          <a:ea typeface="+mn-ea"/>
        </a:defRPr>
      </a:lvl3pPr>
      <a:lvl4pPr marL="1601788" indent="-228600" algn="l" rtl="0" eaLnBrk="1" fontAlgn="base" hangingPunct="1">
        <a:lnSpc>
          <a:spcPct val="90000"/>
        </a:lnSpc>
        <a:spcBef>
          <a:spcPct val="40000"/>
        </a:spcBef>
        <a:spcAft>
          <a:spcPct val="0"/>
        </a:spcAft>
        <a:buChar char="–"/>
        <a:defRPr sz="1600">
          <a:solidFill>
            <a:srgbClr val="D91E37"/>
          </a:solidFill>
          <a:latin typeface="+mn-lt"/>
          <a:ea typeface="+mn-ea"/>
        </a:defRPr>
      </a:lvl4pPr>
      <a:lvl5pPr marL="2057400" indent="-228600" algn="l" rtl="0" eaLnBrk="1" fontAlgn="base" hangingPunct="1">
        <a:lnSpc>
          <a:spcPct val="90000"/>
        </a:lnSpc>
        <a:spcBef>
          <a:spcPct val="40000"/>
        </a:spcBef>
        <a:spcAft>
          <a:spcPct val="0"/>
        </a:spcAft>
        <a:buChar char="»"/>
        <a:defRPr sz="1600">
          <a:solidFill>
            <a:srgbClr val="D91E37"/>
          </a:solidFill>
          <a:latin typeface="+mn-lt"/>
          <a:ea typeface="+mn-ea"/>
        </a:defRPr>
      </a:lvl5pPr>
      <a:lvl6pPr marL="2514600" indent="-228600" algn="l" rtl="0" eaLnBrk="1" fontAlgn="base" hangingPunct="1">
        <a:lnSpc>
          <a:spcPct val="90000"/>
        </a:lnSpc>
        <a:spcBef>
          <a:spcPct val="40000"/>
        </a:spcBef>
        <a:spcAft>
          <a:spcPct val="0"/>
        </a:spcAft>
        <a:buChar char="»"/>
        <a:defRPr sz="1600">
          <a:solidFill>
            <a:schemeClr val="tx1"/>
          </a:solidFill>
          <a:latin typeface="+mn-lt"/>
          <a:ea typeface="+mn-ea"/>
        </a:defRPr>
      </a:lvl6pPr>
      <a:lvl7pPr marL="2971800" indent="-228600" algn="l" rtl="0" eaLnBrk="1" fontAlgn="base" hangingPunct="1">
        <a:lnSpc>
          <a:spcPct val="90000"/>
        </a:lnSpc>
        <a:spcBef>
          <a:spcPct val="40000"/>
        </a:spcBef>
        <a:spcAft>
          <a:spcPct val="0"/>
        </a:spcAft>
        <a:buChar char="»"/>
        <a:defRPr sz="1600">
          <a:solidFill>
            <a:schemeClr val="tx1"/>
          </a:solidFill>
          <a:latin typeface="+mn-lt"/>
          <a:ea typeface="+mn-ea"/>
        </a:defRPr>
      </a:lvl7pPr>
      <a:lvl8pPr marL="3429000" indent="-228600" algn="l" rtl="0" eaLnBrk="1" fontAlgn="base" hangingPunct="1">
        <a:lnSpc>
          <a:spcPct val="90000"/>
        </a:lnSpc>
        <a:spcBef>
          <a:spcPct val="40000"/>
        </a:spcBef>
        <a:spcAft>
          <a:spcPct val="0"/>
        </a:spcAft>
        <a:buChar char="»"/>
        <a:defRPr sz="1600">
          <a:solidFill>
            <a:schemeClr val="tx1"/>
          </a:solidFill>
          <a:latin typeface="+mn-lt"/>
          <a:ea typeface="+mn-ea"/>
        </a:defRPr>
      </a:lvl8pPr>
      <a:lvl9pPr marL="3886200" indent="-228600" algn="l" rtl="0" eaLnBrk="1" fontAlgn="base" hangingPunct="1">
        <a:lnSpc>
          <a:spcPct val="90000"/>
        </a:lnSpc>
        <a:spcBef>
          <a:spcPct val="4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image" Target="../media/image8.jpg"/><Relationship Id="rId7" Type="http://schemas.openxmlformats.org/officeDocument/2006/relationships/image" Target="../media/image12.png"/><Relationship Id="rId2" Type="http://schemas.openxmlformats.org/officeDocument/2006/relationships/image" Target="../media/image7.jpg"/><Relationship Id="rId1" Type="http://schemas.openxmlformats.org/officeDocument/2006/relationships/slideLayout" Target="../slideLayouts/slideLayout2.xml"/><Relationship Id="rId6" Type="http://schemas.openxmlformats.org/officeDocument/2006/relationships/image" Target="../media/image11.png"/><Relationship Id="rId11" Type="http://schemas.openxmlformats.org/officeDocument/2006/relationships/image" Target="../media/image15.png"/><Relationship Id="rId5" Type="http://schemas.openxmlformats.org/officeDocument/2006/relationships/image" Target="../media/image10.png"/><Relationship Id="rId10" Type="http://schemas.openxmlformats.org/officeDocument/2006/relationships/image" Target="../media/image14.png"/><Relationship Id="rId4" Type="http://schemas.openxmlformats.org/officeDocument/2006/relationships/image" Target="../media/image9.jpg"/><Relationship Id="rId9" Type="http://schemas.openxmlformats.org/officeDocument/2006/relationships/image" Target="../media/image1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chart" Target="../charts/chart2.xml"/><Relationship Id="rId5" Type="http://schemas.openxmlformats.org/officeDocument/2006/relationships/image" Target="../media/image4.emf"/><Relationship Id="rId4" Type="http://schemas.openxmlformats.org/officeDocument/2006/relationships/package" Target="../embeddings/Microsoft_Excel_Worksheet1.xlsx"/></Relationships>
</file>

<file path=ppt/slides/_rels/slide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youtu.be/nSTSq_1wVT0"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xtBox 2"/>
          <p:cNvSpPr txBox="1"/>
          <p:nvPr/>
        </p:nvSpPr>
        <p:spPr>
          <a:xfrm>
            <a:off x="6156176" y="6251525"/>
            <a:ext cx="2736304" cy="461665"/>
          </a:xfrm>
          <a:prstGeom prst="rect">
            <a:avLst/>
          </a:prstGeom>
          <a:solidFill>
            <a:srgbClr val="FFFFFF"/>
          </a:solidFill>
        </p:spPr>
        <p:txBody>
          <a:bodyPr wrap="square" rtlCol="0">
            <a:spAutoFit/>
          </a:bodyPr>
          <a:lstStyle/>
          <a:p>
            <a:endParaRPr lang="en-GB" dirty="0"/>
          </a:p>
        </p:txBody>
      </p:sp>
      <p:sp>
        <p:nvSpPr>
          <p:cNvPr id="8" name="Rectangle 3"/>
          <p:cNvSpPr txBox="1">
            <a:spLocks noChangeArrowheads="1"/>
          </p:cNvSpPr>
          <p:nvPr/>
        </p:nvSpPr>
        <p:spPr bwMode="auto">
          <a:xfrm>
            <a:off x="251521" y="5803019"/>
            <a:ext cx="8527514" cy="842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algn="l" rtl="0" eaLnBrk="1" fontAlgn="base" hangingPunct="1">
              <a:spcBef>
                <a:spcPct val="0"/>
              </a:spcBef>
              <a:spcAft>
                <a:spcPct val="0"/>
              </a:spcAft>
              <a:defRPr sz="2400">
                <a:solidFill>
                  <a:srgbClr val="D91E37"/>
                </a:solidFill>
                <a:latin typeface="+mj-lt"/>
                <a:ea typeface="+mj-ea"/>
                <a:cs typeface="+mj-cs"/>
              </a:defRPr>
            </a:lvl1pPr>
            <a:lvl2pPr algn="l" rtl="0" eaLnBrk="1" fontAlgn="base" hangingPunct="1">
              <a:spcBef>
                <a:spcPct val="0"/>
              </a:spcBef>
              <a:spcAft>
                <a:spcPct val="0"/>
              </a:spcAft>
              <a:defRPr sz="2400">
                <a:solidFill>
                  <a:srgbClr val="D91E37"/>
                </a:solidFill>
                <a:latin typeface="Arial" pitchFamily="-112" charset="0"/>
                <a:ea typeface="ＭＳ Ｐゴシック" pitchFamily="-112" charset="-128"/>
                <a:cs typeface="ＭＳ Ｐゴシック" pitchFamily="-112" charset="-128"/>
              </a:defRPr>
            </a:lvl2pPr>
            <a:lvl3pPr algn="l" rtl="0" eaLnBrk="1" fontAlgn="base" hangingPunct="1">
              <a:spcBef>
                <a:spcPct val="0"/>
              </a:spcBef>
              <a:spcAft>
                <a:spcPct val="0"/>
              </a:spcAft>
              <a:defRPr sz="2400">
                <a:solidFill>
                  <a:srgbClr val="D91E37"/>
                </a:solidFill>
                <a:latin typeface="Arial" pitchFamily="-112" charset="0"/>
                <a:ea typeface="ＭＳ Ｐゴシック" pitchFamily="-112" charset="-128"/>
                <a:cs typeface="ＭＳ Ｐゴシック" pitchFamily="-112" charset="-128"/>
              </a:defRPr>
            </a:lvl3pPr>
            <a:lvl4pPr algn="l" rtl="0" eaLnBrk="1" fontAlgn="base" hangingPunct="1">
              <a:spcBef>
                <a:spcPct val="0"/>
              </a:spcBef>
              <a:spcAft>
                <a:spcPct val="0"/>
              </a:spcAft>
              <a:defRPr sz="2400">
                <a:solidFill>
                  <a:srgbClr val="D91E37"/>
                </a:solidFill>
                <a:latin typeface="Arial" pitchFamily="-112" charset="0"/>
                <a:ea typeface="ＭＳ Ｐゴシック" pitchFamily="-112" charset="-128"/>
                <a:cs typeface="ＭＳ Ｐゴシック" pitchFamily="-112" charset="-128"/>
              </a:defRPr>
            </a:lvl4pPr>
            <a:lvl5pPr algn="l" rtl="0" eaLnBrk="1" fontAlgn="base" hangingPunct="1">
              <a:spcBef>
                <a:spcPct val="0"/>
              </a:spcBef>
              <a:spcAft>
                <a:spcPct val="0"/>
              </a:spcAft>
              <a:defRPr sz="2400">
                <a:solidFill>
                  <a:srgbClr val="D91E37"/>
                </a:solidFill>
                <a:latin typeface="Arial" pitchFamily="-112" charset="0"/>
                <a:ea typeface="ＭＳ Ｐゴシック" pitchFamily="-112" charset="-128"/>
                <a:cs typeface="ＭＳ Ｐゴシック" pitchFamily="-112" charset="-128"/>
              </a:defRPr>
            </a:lvl5pPr>
            <a:lvl6pPr marL="457200" algn="l" rtl="0" eaLnBrk="1" fontAlgn="base" hangingPunct="1">
              <a:spcBef>
                <a:spcPct val="0"/>
              </a:spcBef>
              <a:spcAft>
                <a:spcPct val="0"/>
              </a:spcAft>
              <a:defRPr sz="2400">
                <a:solidFill>
                  <a:schemeClr val="tx1"/>
                </a:solidFill>
                <a:latin typeface="Arial" pitchFamily="-112" charset="0"/>
                <a:ea typeface="ＭＳ Ｐゴシック" pitchFamily="-112" charset="-128"/>
                <a:cs typeface="ＭＳ Ｐゴシック" pitchFamily="-112" charset="-128"/>
              </a:defRPr>
            </a:lvl6pPr>
            <a:lvl7pPr marL="914400" algn="l" rtl="0" eaLnBrk="1" fontAlgn="base" hangingPunct="1">
              <a:spcBef>
                <a:spcPct val="0"/>
              </a:spcBef>
              <a:spcAft>
                <a:spcPct val="0"/>
              </a:spcAft>
              <a:defRPr sz="2400">
                <a:solidFill>
                  <a:schemeClr val="tx1"/>
                </a:solidFill>
                <a:latin typeface="Arial" pitchFamily="-112" charset="0"/>
                <a:ea typeface="ＭＳ Ｐゴシック" pitchFamily="-112" charset="-128"/>
                <a:cs typeface="ＭＳ Ｐゴシック" pitchFamily="-112" charset="-128"/>
              </a:defRPr>
            </a:lvl7pPr>
            <a:lvl8pPr marL="1371600" algn="l" rtl="0" eaLnBrk="1" fontAlgn="base" hangingPunct="1">
              <a:spcBef>
                <a:spcPct val="0"/>
              </a:spcBef>
              <a:spcAft>
                <a:spcPct val="0"/>
              </a:spcAft>
              <a:defRPr sz="2400">
                <a:solidFill>
                  <a:schemeClr val="tx1"/>
                </a:solidFill>
                <a:latin typeface="Arial" pitchFamily="-112" charset="0"/>
                <a:ea typeface="ＭＳ Ｐゴシック" pitchFamily="-112" charset="-128"/>
                <a:cs typeface="ＭＳ Ｐゴシック" pitchFamily="-112" charset="-128"/>
              </a:defRPr>
            </a:lvl8pPr>
            <a:lvl9pPr marL="1828800" algn="l" rtl="0" eaLnBrk="1" fontAlgn="base" hangingPunct="1">
              <a:spcBef>
                <a:spcPct val="0"/>
              </a:spcBef>
              <a:spcAft>
                <a:spcPct val="0"/>
              </a:spcAft>
              <a:defRPr sz="2400">
                <a:solidFill>
                  <a:schemeClr val="tx1"/>
                </a:solidFill>
                <a:latin typeface="Arial" pitchFamily="-112" charset="0"/>
                <a:ea typeface="ＭＳ Ｐゴシック" pitchFamily="-112" charset="-128"/>
                <a:cs typeface="ＭＳ Ｐゴシック" pitchFamily="-112" charset="-128"/>
              </a:defRPr>
            </a:lvl9pPr>
          </a:lstStyle>
          <a:p>
            <a:pPr lvl="0">
              <a:lnSpc>
                <a:spcPct val="90000"/>
              </a:lnSpc>
              <a:spcBef>
                <a:spcPct val="35000"/>
              </a:spcBef>
              <a:defRPr/>
            </a:pPr>
            <a:r>
              <a:rPr lang="en-GB" sz="2800" kern="0" dirty="0">
                <a:solidFill>
                  <a:schemeClr val="bg2"/>
                </a:solidFill>
                <a:latin typeface="Arial"/>
                <a:ea typeface="ＭＳ Ｐゴシック"/>
              </a:rPr>
              <a:t>Access ABZ Forum</a:t>
            </a:r>
            <a:endParaRPr kumimoji="0" lang="en-GB" sz="2800" b="0" i="0" u="none" strike="noStrike" kern="0" cap="none" spc="0" normalizeH="0" baseline="0" noProof="0" dirty="0">
              <a:ln>
                <a:noFill/>
              </a:ln>
              <a:solidFill>
                <a:schemeClr val="bg2"/>
              </a:solidFill>
              <a:effectLst/>
              <a:uLnTx/>
              <a:uFillTx/>
              <a:latin typeface="Arial"/>
              <a:ea typeface="ＭＳ Ｐゴシック"/>
            </a:endParaRPr>
          </a:p>
        </p:txBody>
      </p:sp>
      <p:sp>
        <p:nvSpPr>
          <p:cNvPr id="9" name="Rectangle 7"/>
          <p:cNvSpPr>
            <a:spLocks noChangeArrowheads="1"/>
          </p:cNvSpPr>
          <p:nvPr/>
        </p:nvSpPr>
        <p:spPr bwMode="auto">
          <a:xfrm>
            <a:off x="251521" y="6169015"/>
            <a:ext cx="7109717"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marL="0" marR="0" lvl="0" indent="0" defTabSz="914400" eaLnBrk="1" fontAlgn="auto" latinLnBrk="0" hangingPunct="1">
              <a:lnSpc>
                <a:spcPct val="90000"/>
              </a:lnSpc>
              <a:spcBef>
                <a:spcPct val="35000"/>
              </a:spcBef>
              <a:spcAft>
                <a:spcPts val="0"/>
              </a:spcAft>
              <a:buClrTx/>
              <a:buSzTx/>
              <a:buFontTx/>
              <a:buNone/>
              <a:tabLst/>
              <a:defRPr/>
            </a:pPr>
            <a:r>
              <a:rPr kumimoji="0" lang="en-GB" sz="1600" b="0" i="0" u="none" strike="noStrike" kern="0" cap="none" spc="0" normalizeH="0" baseline="0" noProof="0" dirty="0">
                <a:ln>
                  <a:noFill/>
                </a:ln>
                <a:solidFill>
                  <a:schemeClr val="bg2">
                    <a:lumMod val="65000"/>
                    <a:lumOff val="35000"/>
                  </a:schemeClr>
                </a:solidFill>
                <a:effectLst/>
                <a:uLnTx/>
                <a:uFillTx/>
              </a:rPr>
              <a:t>Update – </a:t>
            </a:r>
            <a:r>
              <a:rPr lang="en-GB" sz="1600" kern="0" dirty="0">
                <a:solidFill>
                  <a:schemeClr val="bg2">
                    <a:lumMod val="65000"/>
                    <a:lumOff val="35000"/>
                  </a:schemeClr>
                </a:solidFill>
              </a:rPr>
              <a:t>February 2021</a:t>
            </a:r>
            <a:endParaRPr kumimoji="0" lang="en-GB" sz="1600" b="0" i="0" u="none" strike="noStrike" kern="0" cap="none" spc="0" normalizeH="0" baseline="0" noProof="0" dirty="0">
              <a:ln>
                <a:noFill/>
              </a:ln>
              <a:solidFill>
                <a:schemeClr val="bg2">
                  <a:lumMod val="65000"/>
                  <a:lumOff val="35000"/>
                </a:schemeClr>
              </a:solidFill>
              <a:effectLst/>
              <a:uLnTx/>
              <a:uFillTx/>
            </a:endParaRPr>
          </a:p>
        </p:txBody>
      </p:sp>
      <p:pic>
        <p:nvPicPr>
          <p:cNvPr id="5" name="Picture 4"/>
          <p:cNvPicPr>
            <a:picLocks noChangeAspect="1"/>
          </p:cNvPicPr>
          <p:nvPr/>
        </p:nvPicPr>
        <p:blipFill>
          <a:blip r:embed="rId3"/>
          <a:stretch>
            <a:fillRect/>
          </a:stretch>
        </p:blipFill>
        <p:spPr>
          <a:xfrm>
            <a:off x="4281906" y="5909283"/>
            <a:ext cx="1646063" cy="573074"/>
          </a:xfrm>
          <a:prstGeom prst="rect">
            <a:avLst/>
          </a:prstGeom>
        </p:spPr>
      </p:pic>
      <p:pic>
        <p:nvPicPr>
          <p:cNvPr id="2" name="Picture 1">
            <a:extLst>
              <a:ext uri="{FF2B5EF4-FFF2-40B4-BE49-F238E27FC236}">
                <a16:creationId xmlns:a16="http://schemas.microsoft.com/office/drawing/2014/main" id="{B0FBE930-EAF3-40E0-837E-0A1F089390C3}"/>
              </a:ext>
            </a:extLst>
          </p:cNvPr>
          <p:cNvPicPr>
            <a:picLocks noChangeAspect="1"/>
          </p:cNvPicPr>
          <p:nvPr/>
        </p:nvPicPr>
        <p:blipFill>
          <a:blip r:embed="rId4"/>
          <a:stretch>
            <a:fillRect/>
          </a:stretch>
        </p:blipFill>
        <p:spPr>
          <a:xfrm>
            <a:off x="2543328" y="308430"/>
            <a:ext cx="3943900" cy="4944165"/>
          </a:xfrm>
          <a:prstGeom prst="rect">
            <a:avLst/>
          </a:prstGeom>
        </p:spPr>
      </p:pic>
    </p:spTree>
    <p:extLst>
      <p:ext uri="{BB962C8B-B14F-4D97-AF65-F5344CB8AC3E}">
        <p14:creationId xmlns:p14="http://schemas.microsoft.com/office/powerpoint/2010/main" val="20215823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FCD159-9545-4EFB-BF0A-03F98501113C}"/>
              </a:ext>
            </a:extLst>
          </p:cNvPr>
          <p:cNvSpPr>
            <a:spLocks noGrp="1"/>
          </p:cNvSpPr>
          <p:nvPr>
            <p:ph type="title"/>
          </p:nvPr>
        </p:nvSpPr>
        <p:spPr/>
        <p:txBody>
          <a:bodyPr/>
          <a:lstStyle/>
          <a:p>
            <a:r>
              <a:rPr lang="en-GB" dirty="0"/>
              <a:t>CAA latest communication</a:t>
            </a:r>
          </a:p>
        </p:txBody>
      </p:sp>
      <p:sp>
        <p:nvSpPr>
          <p:cNvPr id="3" name="Content Placeholder 2">
            <a:extLst>
              <a:ext uri="{FF2B5EF4-FFF2-40B4-BE49-F238E27FC236}">
                <a16:creationId xmlns:a16="http://schemas.microsoft.com/office/drawing/2014/main" id="{CF63C301-33D6-4ADD-86D4-234DEC14A036}"/>
              </a:ext>
            </a:extLst>
          </p:cNvPr>
          <p:cNvSpPr>
            <a:spLocks noGrp="1"/>
          </p:cNvSpPr>
          <p:nvPr>
            <p:ph idx="1"/>
          </p:nvPr>
        </p:nvSpPr>
        <p:spPr/>
        <p:txBody>
          <a:bodyPr/>
          <a:lstStyle/>
          <a:p>
            <a:r>
              <a:rPr lang="en-GB" dirty="0"/>
              <a:t>Advising airports that they will continue to alleviate PRM quality standards until at least 17</a:t>
            </a:r>
            <a:r>
              <a:rPr lang="en-GB" baseline="30000" dirty="0"/>
              <a:t>th</a:t>
            </a:r>
            <a:r>
              <a:rPr lang="en-GB" dirty="0"/>
              <a:t> May;</a:t>
            </a:r>
          </a:p>
          <a:p>
            <a:endParaRPr lang="en-GB" dirty="0"/>
          </a:p>
          <a:p>
            <a:r>
              <a:rPr lang="en-GB" dirty="0"/>
              <a:t>Suspension of requirement to survey PRM passengers, suspension of obligation to consult with disability groups (although they encourage some communication to be maintained)</a:t>
            </a:r>
          </a:p>
          <a:p>
            <a:r>
              <a:rPr lang="en-GB" dirty="0"/>
              <a:t>Departing passengers – some relaxation of standards</a:t>
            </a:r>
          </a:p>
          <a:p>
            <a:r>
              <a:rPr lang="en-GB" dirty="0"/>
              <a:t>Arriving passengers – existing standards remain.  </a:t>
            </a:r>
          </a:p>
          <a:p>
            <a:r>
              <a:rPr lang="en-GB" dirty="0"/>
              <a:t>CAA won’t be publishing a report ranking airports in 2021.</a:t>
            </a:r>
          </a:p>
        </p:txBody>
      </p:sp>
      <p:pic>
        <p:nvPicPr>
          <p:cNvPr id="4" name="Picture 3">
            <a:extLst>
              <a:ext uri="{FF2B5EF4-FFF2-40B4-BE49-F238E27FC236}">
                <a16:creationId xmlns:a16="http://schemas.microsoft.com/office/drawing/2014/main" id="{3D6F17F1-0753-483D-9273-F4B377D5BAAC}"/>
              </a:ext>
            </a:extLst>
          </p:cNvPr>
          <p:cNvPicPr>
            <a:picLocks noChangeAspect="1"/>
          </p:cNvPicPr>
          <p:nvPr/>
        </p:nvPicPr>
        <p:blipFill>
          <a:blip r:embed="rId2"/>
          <a:stretch>
            <a:fillRect/>
          </a:stretch>
        </p:blipFill>
        <p:spPr>
          <a:xfrm>
            <a:off x="6012161" y="188641"/>
            <a:ext cx="936104" cy="1211708"/>
          </a:xfrm>
          <a:prstGeom prst="rect">
            <a:avLst/>
          </a:prstGeom>
        </p:spPr>
      </p:pic>
    </p:spTree>
    <p:extLst>
      <p:ext uri="{BB962C8B-B14F-4D97-AF65-F5344CB8AC3E}">
        <p14:creationId xmlns:p14="http://schemas.microsoft.com/office/powerpoint/2010/main" val="21986021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Update &amp; Discussion</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00406" y="2798121"/>
            <a:ext cx="1531615" cy="1164866"/>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1092" y="4174537"/>
            <a:ext cx="3543300" cy="752475"/>
          </a:xfrm>
          <a:prstGeom prst="rect">
            <a:avLst/>
          </a:prstGeom>
        </p:spPr>
      </p:pic>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71004" y="2628702"/>
            <a:ext cx="1647825" cy="1028700"/>
          </a:xfrm>
          <a:prstGeom prst="rect">
            <a:avLst/>
          </a:prstGeom>
        </p:spPr>
      </p:pic>
      <p:pic>
        <p:nvPicPr>
          <p:cNvPr id="7" name="Pictur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766475" y="3337301"/>
            <a:ext cx="2877074" cy="1078903"/>
          </a:xfrm>
          <a:prstGeom prst="rect">
            <a:avLst/>
          </a:prstGeom>
        </p:spPr>
      </p:pic>
      <p:pic>
        <p:nvPicPr>
          <p:cNvPr id="1026" name="Picture 2" descr="Image result for friendly access logo"/>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796136" y="4763662"/>
            <a:ext cx="2664296" cy="799502"/>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9"/>
          <p:cNvPicPr>
            <a:picLocks noChangeAspect="1"/>
          </p:cNvPicPr>
          <p:nvPr/>
        </p:nvPicPr>
        <p:blipFill>
          <a:blip r:embed="rId7"/>
          <a:stretch>
            <a:fillRect/>
          </a:stretch>
        </p:blipFill>
        <p:spPr>
          <a:xfrm>
            <a:off x="6858000" y="937130"/>
            <a:ext cx="1905000" cy="1905000"/>
          </a:xfrm>
          <a:prstGeom prst="rect">
            <a:avLst/>
          </a:prstGeom>
        </p:spPr>
      </p:pic>
      <p:pic>
        <p:nvPicPr>
          <p:cNvPr id="9" name="Picture 8"/>
          <p:cNvPicPr>
            <a:picLocks noChangeAspect="1"/>
          </p:cNvPicPr>
          <p:nvPr/>
        </p:nvPicPr>
        <p:blipFill>
          <a:blip r:embed="rId8"/>
          <a:stretch>
            <a:fillRect/>
          </a:stretch>
        </p:blipFill>
        <p:spPr>
          <a:xfrm>
            <a:off x="5868144" y="321773"/>
            <a:ext cx="1646063" cy="573074"/>
          </a:xfrm>
          <a:prstGeom prst="rect">
            <a:avLst/>
          </a:prstGeom>
        </p:spPr>
      </p:pic>
      <p:pic>
        <p:nvPicPr>
          <p:cNvPr id="12" name="Content Placeholder 11">
            <a:extLst>
              <a:ext uri="{FF2B5EF4-FFF2-40B4-BE49-F238E27FC236}">
                <a16:creationId xmlns:a16="http://schemas.microsoft.com/office/drawing/2014/main" id="{432E0E96-EF05-43CF-8D06-840BBD746F95}"/>
              </a:ext>
            </a:extLst>
          </p:cNvPr>
          <p:cNvPicPr>
            <a:picLocks noGrp="1" noChangeAspect="1"/>
          </p:cNvPicPr>
          <p:nvPr>
            <p:ph idx="1"/>
          </p:nvPr>
        </p:nvPicPr>
        <p:blipFill>
          <a:blip r:embed="rId9"/>
          <a:stretch>
            <a:fillRect/>
          </a:stretch>
        </p:blipFill>
        <p:spPr>
          <a:xfrm>
            <a:off x="192996" y="1022850"/>
            <a:ext cx="3019425" cy="1514475"/>
          </a:xfrm>
          <a:prstGeom prst="rect">
            <a:avLst/>
          </a:prstGeom>
        </p:spPr>
      </p:pic>
      <p:pic>
        <p:nvPicPr>
          <p:cNvPr id="13" name="Picture 12">
            <a:extLst>
              <a:ext uri="{FF2B5EF4-FFF2-40B4-BE49-F238E27FC236}">
                <a16:creationId xmlns:a16="http://schemas.microsoft.com/office/drawing/2014/main" id="{7E667F4E-BDEF-45AA-A8A9-F92F2F7021DF}"/>
              </a:ext>
            </a:extLst>
          </p:cNvPr>
          <p:cNvPicPr>
            <a:picLocks noChangeAspect="1"/>
          </p:cNvPicPr>
          <p:nvPr/>
        </p:nvPicPr>
        <p:blipFill>
          <a:blip r:embed="rId10"/>
          <a:stretch>
            <a:fillRect/>
          </a:stretch>
        </p:blipFill>
        <p:spPr>
          <a:xfrm>
            <a:off x="3631265" y="1446219"/>
            <a:ext cx="2556704" cy="490681"/>
          </a:xfrm>
          <a:prstGeom prst="rect">
            <a:avLst/>
          </a:prstGeom>
        </p:spPr>
      </p:pic>
      <p:pic>
        <p:nvPicPr>
          <p:cNvPr id="14" name="Picture 13">
            <a:extLst>
              <a:ext uri="{FF2B5EF4-FFF2-40B4-BE49-F238E27FC236}">
                <a16:creationId xmlns:a16="http://schemas.microsoft.com/office/drawing/2014/main" id="{99FAEE42-5659-42FD-9A71-DF7890ED8113}"/>
              </a:ext>
            </a:extLst>
          </p:cNvPr>
          <p:cNvPicPr>
            <a:picLocks noChangeAspect="1"/>
          </p:cNvPicPr>
          <p:nvPr/>
        </p:nvPicPr>
        <p:blipFill>
          <a:blip r:embed="rId11"/>
          <a:stretch>
            <a:fillRect/>
          </a:stretch>
        </p:blipFill>
        <p:spPr>
          <a:xfrm>
            <a:off x="2766492" y="2031412"/>
            <a:ext cx="2143125" cy="2143125"/>
          </a:xfrm>
          <a:prstGeom prst="rect">
            <a:avLst/>
          </a:prstGeom>
        </p:spPr>
      </p:pic>
    </p:spTree>
    <p:extLst>
      <p:ext uri="{BB962C8B-B14F-4D97-AF65-F5344CB8AC3E}">
        <p14:creationId xmlns:p14="http://schemas.microsoft.com/office/powerpoint/2010/main" val="39005165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Agenda</a:t>
            </a:r>
          </a:p>
        </p:txBody>
      </p:sp>
      <p:sp>
        <p:nvSpPr>
          <p:cNvPr id="3" name="Content Placeholder 2"/>
          <p:cNvSpPr>
            <a:spLocks noGrp="1"/>
          </p:cNvSpPr>
          <p:nvPr>
            <p:ph idx="1"/>
          </p:nvPr>
        </p:nvSpPr>
        <p:spPr>
          <a:xfrm>
            <a:off x="404664" y="990600"/>
            <a:ext cx="8382000" cy="5390728"/>
          </a:xfrm>
        </p:spPr>
        <p:txBody>
          <a:bodyPr/>
          <a:lstStyle/>
          <a:p>
            <a:pPr marL="0" indent="0">
              <a:buNone/>
            </a:pPr>
            <a:endParaRPr lang="en-GB" sz="1800" dirty="0"/>
          </a:p>
          <a:p>
            <a:pPr>
              <a:buFontTx/>
              <a:buChar char="-"/>
            </a:pPr>
            <a:endParaRPr lang="en-GB" sz="1800" dirty="0"/>
          </a:p>
          <a:p>
            <a:pPr>
              <a:buFontTx/>
              <a:buChar char="-"/>
            </a:pPr>
            <a:endParaRPr lang="en-GB" sz="1800" dirty="0"/>
          </a:p>
          <a:p>
            <a:pPr>
              <a:buFontTx/>
              <a:buChar char="-"/>
            </a:pPr>
            <a:r>
              <a:rPr lang="en-GB" sz="1800" dirty="0"/>
              <a:t>Introductions</a:t>
            </a:r>
          </a:p>
          <a:p>
            <a:pPr>
              <a:buFontTx/>
              <a:buChar char="-"/>
            </a:pPr>
            <a:r>
              <a:rPr lang="en-GB" sz="1800" dirty="0"/>
              <a:t>Summary of passenger numbers YTD and PRM totals</a:t>
            </a:r>
          </a:p>
          <a:p>
            <a:pPr>
              <a:buFontTx/>
              <a:buChar char="-"/>
            </a:pPr>
            <a:r>
              <a:rPr lang="en-GB" sz="1800" dirty="0"/>
              <a:t>Breakdown of PRM passengers data</a:t>
            </a:r>
          </a:p>
          <a:p>
            <a:pPr>
              <a:buFontTx/>
              <a:buChar char="-"/>
            </a:pPr>
            <a:r>
              <a:rPr lang="en-GB" sz="1800" dirty="0"/>
              <a:t>Overview of current situation</a:t>
            </a:r>
          </a:p>
          <a:p>
            <a:pPr>
              <a:buFontTx/>
              <a:buChar char="-"/>
            </a:pPr>
            <a:r>
              <a:rPr lang="en-GB" sz="1800" dirty="0"/>
              <a:t>Updates</a:t>
            </a:r>
          </a:p>
          <a:p>
            <a:pPr>
              <a:buFontTx/>
              <a:buChar char="-"/>
            </a:pPr>
            <a:r>
              <a:rPr lang="en-GB" sz="1800" dirty="0"/>
              <a:t>ABM (assistance provider) updates</a:t>
            </a:r>
          </a:p>
          <a:p>
            <a:pPr>
              <a:buFontTx/>
              <a:buChar char="-"/>
            </a:pPr>
            <a:r>
              <a:rPr lang="en-GB" sz="1800" dirty="0"/>
              <a:t>CAA update</a:t>
            </a:r>
          </a:p>
          <a:p>
            <a:pPr>
              <a:buFontTx/>
              <a:buChar char="-"/>
            </a:pPr>
            <a:r>
              <a:rPr lang="en-GB" sz="1800" dirty="0"/>
              <a:t>Members updates</a:t>
            </a:r>
          </a:p>
          <a:p>
            <a:pPr>
              <a:buFontTx/>
              <a:buChar char="-"/>
            </a:pPr>
            <a:endParaRPr lang="en-GB" sz="1800" dirty="0"/>
          </a:p>
          <a:p>
            <a:pPr>
              <a:buFontTx/>
              <a:buChar char="-"/>
            </a:pPr>
            <a:endParaRPr lang="en-GB" sz="1800" dirty="0"/>
          </a:p>
          <a:p>
            <a:endParaRPr lang="en-GB" dirty="0"/>
          </a:p>
        </p:txBody>
      </p:sp>
    </p:spTree>
    <p:extLst>
      <p:ext uri="{BB962C8B-B14F-4D97-AF65-F5344CB8AC3E}">
        <p14:creationId xmlns:p14="http://schemas.microsoft.com/office/powerpoint/2010/main" val="41065973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Total Passenger Numbers &amp; Total PRM’s YTD</a:t>
            </a:r>
          </a:p>
        </p:txBody>
      </p:sp>
      <p:sp>
        <p:nvSpPr>
          <p:cNvPr id="3" name="Content Placeholder 2"/>
          <p:cNvSpPr>
            <a:spLocks noGrp="1"/>
          </p:cNvSpPr>
          <p:nvPr>
            <p:ph idx="1"/>
          </p:nvPr>
        </p:nvSpPr>
        <p:spPr/>
        <p:txBody>
          <a:bodyPr/>
          <a:lstStyle/>
          <a:p>
            <a:endParaRPr lang="en-GB" dirty="0"/>
          </a:p>
          <a:p>
            <a:endParaRPr lang="en-GB" dirty="0"/>
          </a:p>
          <a:p>
            <a:endParaRPr lang="en-GB" dirty="0"/>
          </a:p>
          <a:p>
            <a:pPr marL="0" indent="0">
              <a:buNone/>
            </a:pPr>
            <a:endParaRPr lang="en-GB" dirty="0"/>
          </a:p>
        </p:txBody>
      </p:sp>
      <p:sp>
        <p:nvSpPr>
          <p:cNvPr id="5" name="TextBox 4"/>
          <p:cNvSpPr txBox="1"/>
          <p:nvPr/>
        </p:nvSpPr>
        <p:spPr>
          <a:xfrm>
            <a:off x="381000" y="1183594"/>
            <a:ext cx="8382000" cy="338554"/>
          </a:xfrm>
          <a:prstGeom prst="rect">
            <a:avLst/>
          </a:prstGeom>
          <a:noFill/>
        </p:spPr>
        <p:txBody>
          <a:bodyPr wrap="square" rtlCol="0" anchor="t">
            <a:spAutoFit/>
          </a:bodyPr>
          <a:lstStyle/>
          <a:p>
            <a:pPr marL="285750" indent="-285750">
              <a:buFont typeface="Arial" panose="020B0604020202020204" pitchFamily="34" charset="0"/>
              <a:buChar char="•"/>
            </a:pPr>
            <a:endParaRPr lang="en-GB" sz="1600" dirty="0"/>
          </a:p>
        </p:txBody>
      </p:sp>
      <p:sp>
        <p:nvSpPr>
          <p:cNvPr id="7" name="TextBox 6"/>
          <p:cNvSpPr txBox="1"/>
          <p:nvPr/>
        </p:nvSpPr>
        <p:spPr>
          <a:xfrm>
            <a:off x="381000" y="5589240"/>
            <a:ext cx="8382000" cy="338554"/>
          </a:xfrm>
          <a:prstGeom prst="rect">
            <a:avLst/>
          </a:prstGeom>
          <a:noFill/>
        </p:spPr>
        <p:txBody>
          <a:bodyPr wrap="square" rtlCol="0" anchor="t">
            <a:spAutoFit/>
          </a:bodyPr>
          <a:lstStyle/>
          <a:p>
            <a:endParaRPr lang="en-GB" sz="1600" dirty="0"/>
          </a:p>
        </p:txBody>
      </p:sp>
      <p:graphicFrame>
        <p:nvGraphicFramePr>
          <p:cNvPr id="4" name="Table 3"/>
          <p:cNvGraphicFramePr>
            <a:graphicFrameLocks noGrp="1"/>
          </p:cNvGraphicFramePr>
          <p:nvPr>
            <p:extLst>
              <p:ext uri="{D42A27DB-BD31-4B8C-83A1-F6EECF244321}">
                <p14:modId xmlns:p14="http://schemas.microsoft.com/office/powerpoint/2010/main" val="1988772128"/>
              </p:ext>
            </p:extLst>
          </p:nvPr>
        </p:nvGraphicFramePr>
        <p:xfrm>
          <a:off x="899592" y="2060848"/>
          <a:ext cx="7776863" cy="1689720"/>
        </p:xfrm>
        <a:graphic>
          <a:graphicData uri="http://schemas.openxmlformats.org/drawingml/2006/table">
            <a:tbl>
              <a:tblPr firstRow="1" firstCol="1" bandRow="1">
                <a:tableStyleId>{5C22544A-7EE6-4342-B048-85BDC9FD1C3A}</a:tableStyleId>
              </a:tblPr>
              <a:tblGrid>
                <a:gridCol w="1944216">
                  <a:extLst>
                    <a:ext uri="{9D8B030D-6E8A-4147-A177-3AD203B41FA5}">
                      <a16:colId xmlns:a16="http://schemas.microsoft.com/office/drawing/2014/main" val="20000"/>
                    </a:ext>
                  </a:extLst>
                </a:gridCol>
                <a:gridCol w="1368152">
                  <a:extLst>
                    <a:ext uri="{9D8B030D-6E8A-4147-A177-3AD203B41FA5}">
                      <a16:colId xmlns:a16="http://schemas.microsoft.com/office/drawing/2014/main" val="20001"/>
                    </a:ext>
                  </a:extLst>
                </a:gridCol>
                <a:gridCol w="1224136">
                  <a:extLst>
                    <a:ext uri="{9D8B030D-6E8A-4147-A177-3AD203B41FA5}">
                      <a16:colId xmlns:a16="http://schemas.microsoft.com/office/drawing/2014/main" val="20002"/>
                    </a:ext>
                  </a:extLst>
                </a:gridCol>
                <a:gridCol w="1440160">
                  <a:extLst>
                    <a:ext uri="{9D8B030D-6E8A-4147-A177-3AD203B41FA5}">
                      <a16:colId xmlns:a16="http://schemas.microsoft.com/office/drawing/2014/main" val="20003"/>
                    </a:ext>
                  </a:extLst>
                </a:gridCol>
                <a:gridCol w="1800199">
                  <a:extLst>
                    <a:ext uri="{9D8B030D-6E8A-4147-A177-3AD203B41FA5}">
                      <a16:colId xmlns:a16="http://schemas.microsoft.com/office/drawing/2014/main" val="20004"/>
                    </a:ext>
                  </a:extLst>
                </a:gridCol>
              </a:tblGrid>
              <a:tr h="540060">
                <a:tc>
                  <a:txBody>
                    <a:bodyPr/>
                    <a:lstStyle/>
                    <a:p>
                      <a:pPr indent="140335">
                        <a:spcAft>
                          <a:spcPts val="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indent="140335">
                        <a:spcAft>
                          <a:spcPts val="0"/>
                        </a:spcAft>
                      </a:pPr>
                      <a:r>
                        <a:rPr lang="en-GB" sz="2000" dirty="0">
                          <a:effectLst/>
                          <a:latin typeface="Calibri" panose="020F0502020204030204" pitchFamily="34" charset="0"/>
                          <a:ea typeface="Calibri" panose="020F0502020204030204" pitchFamily="34" charset="0"/>
                          <a:cs typeface="Times New Roman" panose="02020603050405020304" pitchFamily="18" charset="0"/>
                        </a:rPr>
                        <a:t>2021 YTD</a:t>
                      </a:r>
                    </a:p>
                    <a:p>
                      <a:pPr indent="140335">
                        <a:spcAft>
                          <a:spcPts val="0"/>
                        </a:spcAft>
                      </a:pPr>
                      <a:r>
                        <a:rPr lang="en-GB" sz="2000" dirty="0">
                          <a:effectLst/>
                          <a:latin typeface="Calibri" panose="020F0502020204030204" pitchFamily="34" charset="0"/>
                          <a:ea typeface="Calibri" panose="020F0502020204030204" pitchFamily="34" charset="0"/>
                          <a:cs typeface="Times New Roman" panose="02020603050405020304" pitchFamily="18" charset="0"/>
                        </a:rPr>
                        <a:t>(Jan-Mar)</a:t>
                      </a:r>
                    </a:p>
                  </a:txBody>
                  <a:tcPr marL="68580" marR="68580" marT="0" marB="0" anchor="ctr"/>
                </a:tc>
                <a:tc>
                  <a:txBody>
                    <a:bodyPr/>
                    <a:lstStyle/>
                    <a:p>
                      <a:pPr indent="140335">
                        <a:spcAft>
                          <a:spcPts val="0"/>
                        </a:spcAft>
                      </a:pPr>
                      <a:r>
                        <a:rPr lang="en-GB" sz="2000" dirty="0">
                          <a:effectLst/>
                          <a:latin typeface="Calibri" panose="020F0502020204030204" pitchFamily="34" charset="0"/>
                          <a:ea typeface="Calibri" panose="020F0502020204030204" pitchFamily="34" charset="0"/>
                          <a:cs typeface="Times New Roman" panose="02020603050405020304" pitchFamily="18" charset="0"/>
                        </a:rPr>
                        <a:t>2020 (Jan-Mar)</a:t>
                      </a:r>
                    </a:p>
                  </a:txBody>
                  <a:tcPr marL="68580" marR="68580" marT="0" marB="0" anchor="ctr"/>
                </a:tc>
                <a:tc>
                  <a:txBody>
                    <a:bodyPr/>
                    <a:lstStyle/>
                    <a:p>
                      <a:pPr indent="140335">
                        <a:spcAft>
                          <a:spcPts val="0"/>
                        </a:spcAft>
                      </a:pPr>
                      <a:r>
                        <a:rPr lang="en-GB" sz="2000" dirty="0">
                          <a:effectLst/>
                          <a:latin typeface="Calibri" panose="020F0502020204030204" pitchFamily="34" charset="0"/>
                          <a:ea typeface="Calibri" panose="020F0502020204030204" pitchFamily="34" charset="0"/>
                          <a:cs typeface="Times New Roman" panose="02020603050405020304" pitchFamily="18" charset="0"/>
                        </a:rPr>
                        <a:t>Difference</a:t>
                      </a:r>
                    </a:p>
                  </a:txBody>
                  <a:tcPr marL="68580" marR="68580" marT="0" marB="0" anchor="ctr"/>
                </a:tc>
                <a:tc>
                  <a:txBody>
                    <a:bodyPr/>
                    <a:lstStyle/>
                    <a:p>
                      <a:pPr indent="140335" algn="r">
                        <a:spcAft>
                          <a:spcPts val="0"/>
                        </a:spcAft>
                      </a:pPr>
                      <a:r>
                        <a:rPr lang="en-GB" sz="2000" dirty="0">
                          <a:effectLst/>
                          <a:latin typeface="Calibri" panose="020F0502020204030204" pitchFamily="34" charset="0"/>
                          <a:ea typeface="Calibri" panose="020F0502020204030204" pitchFamily="34" charset="0"/>
                          <a:cs typeface="Times New Roman" panose="02020603050405020304" pitchFamily="18" charset="0"/>
                        </a:rPr>
                        <a:t>Difference %</a:t>
                      </a:r>
                    </a:p>
                  </a:txBody>
                  <a:tcPr marL="68580" marR="68580" marT="0" marB="0" anchor="ctr"/>
                </a:tc>
                <a:extLst>
                  <a:ext uri="{0D108BD9-81ED-4DB2-BD59-A6C34878D82A}">
                    <a16:rowId xmlns:a16="http://schemas.microsoft.com/office/drawing/2014/main" val="10000"/>
                  </a:ext>
                </a:extLst>
              </a:tr>
              <a:tr h="540060">
                <a:tc>
                  <a:txBody>
                    <a:bodyPr/>
                    <a:lstStyle/>
                    <a:p>
                      <a:pPr indent="140335">
                        <a:spcAft>
                          <a:spcPts val="0"/>
                        </a:spcAft>
                      </a:pPr>
                      <a:r>
                        <a:rPr lang="en-GB" sz="1100" dirty="0">
                          <a:effectLst/>
                        </a:rPr>
                        <a:t>Total Pax</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indent="140335">
                        <a:spcAft>
                          <a:spcPts val="0"/>
                        </a:spcAft>
                      </a:pPr>
                      <a:r>
                        <a:rPr lang="en-GB" sz="1600" dirty="0">
                          <a:effectLst/>
                          <a:latin typeface="Calibri" panose="020F0502020204030204" pitchFamily="34" charset="0"/>
                          <a:ea typeface="Calibri" panose="020F0502020204030204" pitchFamily="34" charset="0"/>
                          <a:cs typeface="Calibri" panose="020F0502020204030204" pitchFamily="34" charset="0"/>
                        </a:rPr>
                        <a:t> 61,662</a:t>
                      </a:r>
                    </a:p>
                  </a:txBody>
                  <a:tcPr marL="68580" marR="68580" marT="0" marB="0" anchor="ctr"/>
                </a:tc>
                <a:tc>
                  <a:txBody>
                    <a:bodyPr/>
                    <a:lstStyle/>
                    <a:p>
                      <a:pPr indent="140335">
                        <a:spcAft>
                          <a:spcPts val="0"/>
                        </a:spcAft>
                      </a:pPr>
                      <a:r>
                        <a:rPr lang="en-GB" sz="1600" dirty="0">
                          <a:effectLst/>
                          <a:latin typeface="Calibri" panose="020F0502020204030204" pitchFamily="34" charset="0"/>
                          <a:ea typeface="Calibri" panose="020F0502020204030204" pitchFamily="34" charset="0"/>
                          <a:cs typeface="Calibri" panose="020F0502020204030204" pitchFamily="34" charset="0"/>
                        </a:rPr>
                        <a:t> 398,687</a:t>
                      </a:r>
                    </a:p>
                  </a:txBody>
                  <a:tcPr marL="68580" marR="68580" marT="0" marB="0" anchor="ctr"/>
                </a:tc>
                <a:tc>
                  <a:txBody>
                    <a:bodyPr/>
                    <a:lstStyle/>
                    <a:p>
                      <a:pPr indent="140335">
                        <a:spcAft>
                          <a:spcPts val="0"/>
                        </a:spcAft>
                      </a:pPr>
                      <a:r>
                        <a:rPr lang="en-GB" sz="1600" dirty="0">
                          <a:effectLst/>
                          <a:latin typeface="Calibri" panose="020F0502020204030204" pitchFamily="34" charset="0"/>
                          <a:ea typeface="Calibri" panose="020F0502020204030204" pitchFamily="34" charset="0"/>
                          <a:cs typeface="Calibri" panose="020F0502020204030204" pitchFamily="34" charset="0"/>
                        </a:rPr>
                        <a:t> -337,025</a:t>
                      </a:r>
                    </a:p>
                  </a:txBody>
                  <a:tcPr marL="68580" marR="68580" marT="0" marB="0" anchor="ctr"/>
                </a:tc>
                <a:tc>
                  <a:txBody>
                    <a:bodyPr/>
                    <a:lstStyle/>
                    <a:p>
                      <a:pPr indent="140335" algn="r">
                        <a:spcAft>
                          <a:spcPts val="0"/>
                        </a:spcAft>
                      </a:pPr>
                      <a:r>
                        <a:rPr lang="en-GB" sz="1600" dirty="0">
                          <a:effectLst/>
                          <a:latin typeface="Calibri" panose="020F0502020204030204" pitchFamily="34" charset="0"/>
                          <a:ea typeface="Calibri" panose="020F0502020204030204" pitchFamily="34" charset="0"/>
                          <a:cs typeface="Calibri" panose="020F0502020204030204" pitchFamily="34" charset="0"/>
                        </a:rPr>
                        <a:t>-85%</a:t>
                      </a:r>
                    </a:p>
                  </a:txBody>
                  <a:tcPr marL="68580" marR="68580" marT="0" marB="0" anchor="ctr"/>
                </a:tc>
                <a:extLst>
                  <a:ext uri="{0D108BD9-81ED-4DB2-BD59-A6C34878D82A}">
                    <a16:rowId xmlns:a16="http://schemas.microsoft.com/office/drawing/2014/main" val="10001"/>
                  </a:ext>
                </a:extLst>
              </a:tr>
              <a:tr h="540060">
                <a:tc>
                  <a:txBody>
                    <a:bodyPr/>
                    <a:lstStyle/>
                    <a:p>
                      <a:pPr indent="140335">
                        <a:spcAft>
                          <a:spcPts val="0"/>
                        </a:spcAft>
                      </a:pPr>
                      <a:r>
                        <a:rPr lang="en-GB" sz="1100" dirty="0">
                          <a:effectLst/>
                          <a:latin typeface="Arial" panose="020B0604020202020204" pitchFamily="34" charset="0"/>
                          <a:ea typeface="Calibri" panose="020F0502020204030204" pitchFamily="34" charset="0"/>
                          <a:cs typeface="Arial" panose="020B0604020202020204" pitchFamily="34" charset="0"/>
                        </a:rPr>
                        <a:t>Total PRM</a:t>
                      </a:r>
                    </a:p>
                  </a:txBody>
                  <a:tcPr marL="68580" marR="68580" marT="0" marB="0" anchor="ctr"/>
                </a:tc>
                <a:tc>
                  <a:txBody>
                    <a:bodyPr/>
                    <a:lstStyle/>
                    <a:p>
                      <a:pPr indent="140335">
                        <a:spcAft>
                          <a:spcPts val="0"/>
                        </a:spcAft>
                      </a:pPr>
                      <a:r>
                        <a:rPr lang="en-GB" sz="1600" dirty="0">
                          <a:effectLst/>
                          <a:latin typeface="Calibri" panose="020F0502020204030204" pitchFamily="34" charset="0"/>
                          <a:ea typeface="Calibri" panose="020F0502020204030204" pitchFamily="34" charset="0"/>
                          <a:cs typeface="Calibri" panose="020F0502020204030204" pitchFamily="34" charset="0"/>
                        </a:rPr>
                        <a:t> 521</a:t>
                      </a:r>
                    </a:p>
                  </a:txBody>
                  <a:tcPr marL="68580" marR="68580" marT="0" marB="0" anchor="ctr"/>
                </a:tc>
                <a:tc>
                  <a:txBody>
                    <a:bodyPr/>
                    <a:lstStyle/>
                    <a:p>
                      <a:pPr indent="140335">
                        <a:spcAft>
                          <a:spcPts val="0"/>
                        </a:spcAft>
                      </a:pPr>
                      <a:r>
                        <a:rPr lang="en-GB" sz="1600" dirty="0">
                          <a:effectLst/>
                          <a:latin typeface="Calibri" panose="020F0502020204030204" pitchFamily="34" charset="0"/>
                          <a:ea typeface="Calibri" panose="020F0502020204030204" pitchFamily="34" charset="0"/>
                          <a:cs typeface="Calibri" panose="020F0502020204030204" pitchFamily="34" charset="0"/>
                        </a:rPr>
                        <a:t> 3390</a:t>
                      </a:r>
                    </a:p>
                  </a:txBody>
                  <a:tcPr marL="68580" marR="68580" marT="0" marB="0" anchor="ctr"/>
                </a:tc>
                <a:tc>
                  <a:txBody>
                    <a:bodyPr/>
                    <a:lstStyle/>
                    <a:p>
                      <a:pPr indent="140335">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2869</a:t>
                      </a:r>
                    </a:p>
                  </a:txBody>
                  <a:tcPr marL="68580" marR="68580" marT="0" marB="0" anchor="ctr"/>
                </a:tc>
                <a:tc>
                  <a:txBody>
                    <a:bodyPr/>
                    <a:lstStyle/>
                    <a:p>
                      <a:pPr indent="140335" algn="r">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-85%</a:t>
                      </a:r>
                    </a:p>
                  </a:txBody>
                  <a:tcPr marL="68580" marR="68580" marT="0" marB="0" anchor="ctr"/>
                </a:tc>
                <a:extLst>
                  <a:ext uri="{0D108BD9-81ED-4DB2-BD59-A6C34878D82A}">
                    <a16:rowId xmlns:a16="http://schemas.microsoft.com/office/drawing/2014/main" val="3377190513"/>
                  </a:ext>
                </a:extLst>
              </a:tr>
            </a:tbl>
          </a:graphicData>
        </a:graphic>
      </p:graphicFrame>
    </p:spTree>
    <p:extLst>
      <p:ext uri="{BB962C8B-B14F-4D97-AF65-F5344CB8AC3E}">
        <p14:creationId xmlns:p14="http://schemas.microsoft.com/office/powerpoint/2010/main" val="11491044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6266" y="206469"/>
            <a:ext cx="8382000" cy="1066800"/>
          </a:xfrm>
        </p:spPr>
        <p:txBody>
          <a:bodyPr/>
          <a:lstStyle/>
          <a:p>
            <a:r>
              <a:rPr lang="en-GB" dirty="0"/>
              <a:t>Monthly breakdown of PRM’S in 2021.</a:t>
            </a:r>
          </a:p>
        </p:txBody>
      </p:sp>
      <p:sp>
        <p:nvSpPr>
          <p:cNvPr id="3" name="Content Placeholder 2"/>
          <p:cNvSpPr>
            <a:spLocks noGrp="1"/>
          </p:cNvSpPr>
          <p:nvPr>
            <p:ph idx="1"/>
          </p:nvPr>
        </p:nvSpPr>
        <p:spPr/>
        <p:txBody>
          <a:bodyPr/>
          <a:lstStyle/>
          <a:p>
            <a:pPr marL="0" indent="0">
              <a:buNone/>
            </a:pPr>
            <a:r>
              <a:rPr lang="en-GB" dirty="0"/>
              <a:t> </a:t>
            </a:r>
          </a:p>
        </p:txBody>
      </p:sp>
      <p:graphicFrame>
        <p:nvGraphicFramePr>
          <p:cNvPr id="7" name="Table 6">
            <a:extLst>
              <a:ext uri="{FF2B5EF4-FFF2-40B4-BE49-F238E27FC236}">
                <a16:creationId xmlns:a16="http://schemas.microsoft.com/office/drawing/2014/main" id="{867254F3-30E5-4940-B8F3-BBACB9A13A3C}"/>
              </a:ext>
            </a:extLst>
          </p:cNvPr>
          <p:cNvGraphicFramePr>
            <a:graphicFrameLocks noGrp="1"/>
          </p:cNvGraphicFramePr>
          <p:nvPr>
            <p:extLst>
              <p:ext uri="{D42A27DB-BD31-4B8C-83A1-F6EECF244321}">
                <p14:modId xmlns:p14="http://schemas.microsoft.com/office/powerpoint/2010/main" val="705532877"/>
              </p:ext>
            </p:extLst>
          </p:nvPr>
        </p:nvGraphicFramePr>
        <p:xfrm>
          <a:off x="489032" y="1273268"/>
          <a:ext cx="2930841" cy="1507660"/>
        </p:xfrm>
        <a:graphic>
          <a:graphicData uri="http://schemas.openxmlformats.org/drawingml/2006/table">
            <a:tbl>
              <a:tblPr>
                <a:tableStyleId>{5C22544A-7EE6-4342-B048-85BDC9FD1C3A}</a:tableStyleId>
              </a:tblPr>
              <a:tblGrid>
                <a:gridCol w="907615">
                  <a:extLst>
                    <a:ext uri="{9D8B030D-6E8A-4147-A177-3AD203B41FA5}">
                      <a16:colId xmlns:a16="http://schemas.microsoft.com/office/drawing/2014/main" val="2801982711"/>
                    </a:ext>
                  </a:extLst>
                </a:gridCol>
                <a:gridCol w="907615">
                  <a:extLst>
                    <a:ext uri="{9D8B030D-6E8A-4147-A177-3AD203B41FA5}">
                      <a16:colId xmlns:a16="http://schemas.microsoft.com/office/drawing/2014/main" val="2951426784"/>
                    </a:ext>
                  </a:extLst>
                </a:gridCol>
                <a:gridCol w="1115611">
                  <a:extLst>
                    <a:ext uri="{9D8B030D-6E8A-4147-A177-3AD203B41FA5}">
                      <a16:colId xmlns:a16="http://schemas.microsoft.com/office/drawing/2014/main" val="1633859682"/>
                    </a:ext>
                  </a:extLst>
                </a:gridCol>
              </a:tblGrid>
              <a:tr h="376915">
                <a:tc>
                  <a:txBody>
                    <a:bodyPr/>
                    <a:lstStyle/>
                    <a:p>
                      <a:pPr algn="l" fontAlgn="b"/>
                      <a:endParaRPr lang="en-GB"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GB" sz="1100" b="0" u="none" strike="noStrike" dirty="0">
                          <a:effectLst/>
                        </a:rPr>
                        <a:t>2020</a:t>
                      </a:r>
                      <a:endParaRPr lang="en-GB"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GB" sz="1100" b="1" u="none" strike="noStrike" dirty="0">
                          <a:effectLst/>
                        </a:rPr>
                        <a:t>2021</a:t>
                      </a:r>
                      <a:endParaRPr lang="en-GB" sz="11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828741585"/>
                  </a:ext>
                </a:extLst>
              </a:tr>
              <a:tr h="376915">
                <a:tc>
                  <a:txBody>
                    <a:bodyPr/>
                    <a:lstStyle/>
                    <a:p>
                      <a:pPr algn="l" fontAlgn="b"/>
                      <a:r>
                        <a:rPr lang="en-GB" sz="1100" u="none" strike="noStrike">
                          <a:effectLst/>
                        </a:rPr>
                        <a:t>January</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GB" sz="1100" u="none" strike="noStrike">
                          <a:effectLst/>
                        </a:rPr>
                        <a:t>1391</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GB" sz="1100" b="1" u="none" strike="noStrike" dirty="0">
                          <a:effectLst/>
                        </a:rPr>
                        <a:t>172</a:t>
                      </a:r>
                      <a:endParaRPr lang="en-GB" sz="11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964296938"/>
                  </a:ext>
                </a:extLst>
              </a:tr>
              <a:tr h="376915">
                <a:tc>
                  <a:txBody>
                    <a:bodyPr/>
                    <a:lstStyle/>
                    <a:p>
                      <a:pPr algn="l" fontAlgn="b"/>
                      <a:r>
                        <a:rPr lang="en-GB" sz="1100" u="none" strike="noStrike">
                          <a:effectLst/>
                        </a:rPr>
                        <a:t>February</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GB" sz="1100" u="none" strike="noStrike">
                          <a:effectLst/>
                        </a:rPr>
                        <a:t>1168</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GB" sz="1100" b="1" u="none" strike="noStrike" dirty="0">
                          <a:effectLst/>
                        </a:rPr>
                        <a:t>126</a:t>
                      </a:r>
                      <a:endParaRPr lang="en-GB" sz="11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075412067"/>
                  </a:ext>
                </a:extLst>
              </a:tr>
              <a:tr h="376915">
                <a:tc>
                  <a:txBody>
                    <a:bodyPr/>
                    <a:lstStyle/>
                    <a:p>
                      <a:pPr algn="l" fontAlgn="b"/>
                      <a:r>
                        <a:rPr lang="en-GB" sz="1100" u="none" strike="noStrike">
                          <a:effectLst/>
                        </a:rPr>
                        <a:t>March</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GB" sz="1100" u="none" strike="noStrike">
                          <a:effectLst/>
                        </a:rPr>
                        <a:t>831</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GB" sz="1100" b="1" u="none" strike="noStrike" dirty="0">
                          <a:effectLst/>
                        </a:rPr>
                        <a:t>223</a:t>
                      </a:r>
                      <a:endParaRPr lang="en-GB" sz="11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356902154"/>
                  </a:ext>
                </a:extLst>
              </a:tr>
            </a:tbl>
          </a:graphicData>
        </a:graphic>
      </p:graphicFrame>
      <p:graphicFrame>
        <p:nvGraphicFramePr>
          <p:cNvPr id="9" name="Chart 8">
            <a:extLst>
              <a:ext uri="{FF2B5EF4-FFF2-40B4-BE49-F238E27FC236}">
                <a16:creationId xmlns:a16="http://schemas.microsoft.com/office/drawing/2014/main" id="{876BAA72-FAE0-4BE1-B763-F86BCEDB89E6}"/>
              </a:ext>
            </a:extLst>
          </p:cNvPr>
          <p:cNvGraphicFramePr>
            <a:graphicFrameLocks/>
          </p:cNvGraphicFramePr>
          <p:nvPr>
            <p:extLst>
              <p:ext uri="{D42A27DB-BD31-4B8C-83A1-F6EECF244321}">
                <p14:modId xmlns:p14="http://schemas.microsoft.com/office/powerpoint/2010/main" val="3782686132"/>
              </p:ext>
            </p:extLst>
          </p:nvPr>
        </p:nvGraphicFramePr>
        <p:xfrm>
          <a:off x="2286000" y="3176069"/>
          <a:ext cx="4572000" cy="2984481"/>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a:extLst>
              <a:ext uri="{FF2B5EF4-FFF2-40B4-BE49-F238E27FC236}">
                <a16:creationId xmlns:a16="http://schemas.microsoft.com/office/drawing/2014/main" id="{1D218286-0C6B-4334-A43E-B6675DD6FDE2}"/>
              </a:ext>
            </a:extLst>
          </p:cNvPr>
          <p:cNvSpPr txBox="1"/>
          <p:nvPr/>
        </p:nvSpPr>
        <p:spPr>
          <a:xfrm>
            <a:off x="4067944" y="1406800"/>
            <a:ext cx="4320480" cy="523220"/>
          </a:xfrm>
          <a:prstGeom prst="rect">
            <a:avLst/>
          </a:prstGeom>
          <a:noFill/>
        </p:spPr>
        <p:txBody>
          <a:bodyPr wrap="square" rtlCol="0">
            <a:spAutoFit/>
          </a:bodyPr>
          <a:lstStyle/>
          <a:p>
            <a:r>
              <a:rPr lang="en-GB" sz="1400" dirty="0"/>
              <a:t>85% reduction in number of PRM passengers assisted YTD compared with 2020.</a:t>
            </a:r>
          </a:p>
        </p:txBody>
      </p:sp>
    </p:spTree>
    <p:extLst>
      <p:ext uri="{BB962C8B-B14F-4D97-AF65-F5344CB8AC3E}">
        <p14:creationId xmlns:p14="http://schemas.microsoft.com/office/powerpoint/2010/main" val="42250534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E7328-264D-4CE3-A62A-41485B288F44}"/>
              </a:ext>
            </a:extLst>
          </p:cNvPr>
          <p:cNvSpPr>
            <a:spLocks noGrp="1"/>
          </p:cNvSpPr>
          <p:nvPr>
            <p:ph type="title"/>
          </p:nvPr>
        </p:nvSpPr>
        <p:spPr/>
        <p:txBody>
          <a:bodyPr/>
          <a:lstStyle/>
          <a:p>
            <a:r>
              <a:rPr lang="en-GB" dirty="0"/>
              <a:t>Breakdown of PRM’s per airline - 2020</a:t>
            </a:r>
          </a:p>
        </p:txBody>
      </p:sp>
      <p:sp>
        <p:nvSpPr>
          <p:cNvPr id="6" name="TextBox 5">
            <a:extLst>
              <a:ext uri="{FF2B5EF4-FFF2-40B4-BE49-F238E27FC236}">
                <a16:creationId xmlns:a16="http://schemas.microsoft.com/office/drawing/2014/main" id="{0FBA2913-1E24-4412-9E64-391EEE71EAA0}"/>
              </a:ext>
            </a:extLst>
          </p:cNvPr>
          <p:cNvSpPr txBox="1"/>
          <p:nvPr/>
        </p:nvSpPr>
        <p:spPr>
          <a:xfrm>
            <a:off x="381000" y="3034724"/>
            <a:ext cx="1490700" cy="738664"/>
          </a:xfrm>
          <a:prstGeom prst="rect">
            <a:avLst/>
          </a:prstGeom>
          <a:noFill/>
        </p:spPr>
        <p:txBody>
          <a:bodyPr wrap="square" rtlCol="0">
            <a:spAutoFit/>
          </a:bodyPr>
          <a:lstStyle/>
          <a:p>
            <a:r>
              <a:rPr lang="en-GB" sz="1400" dirty="0"/>
              <a:t>*</a:t>
            </a:r>
            <a:r>
              <a:rPr lang="en-GB" sz="1400" dirty="0">
                <a:solidFill>
                  <a:schemeClr val="bg2"/>
                </a:solidFill>
              </a:rPr>
              <a:t>KLM resumed flights from 15</a:t>
            </a:r>
            <a:r>
              <a:rPr lang="en-GB" sz="1400" baseline="30000" dirty="0">
                <a:solidFill>
                  <a:schemeClr val="bg2"/>
                </a:solidFill>
              </a:rPr>
              <a:t>th</a:t>
            </a:r>
            <a:r>
              <a:rPr lang="en-GB" sz="1400" dirty="0">
                <a:solidFill>
                  <a:schemeClr val="bg2"/>
                </a:solidFill>
              </a:rPr>
              <a:t> March</a:t>
            </a:r>
          </a:p>
        </p:txBody>
      </p:sp>
      <p:sp>
        <p:nvSpPr>
          <p:cNvPr id="3" name="TextBox 2">
            <a:extLst>
              <a:ext uri="{FF2B5EF4-FFF2-40B4-BE49-F238E27FC236}">
                <a16:creationId xmlns:a16="http://schemas.microsoft.com/office/drawing/2014/main" id="{61C5D831-1DC2-4C27-957F-D3D18D5D1673}"/>
              </a:ext>
            </a:extLst>
          </p:cNvPr>
          <p:cNvSpPr txBox="1"/>
          <p:nvPr/>
        </p:nvSpPr>
        <p:spPr>
          <a:xfrm>
            <a:off x="381000" y="4533063"/>
            <a:ext cx="7791400" cy="461665"/>
          </a:xfrm>
          <a:prstGeom prst="rect">
            <a:avLst/>
          </a:prstGeom>
          <a:noFill/>
        </p:spPr>
        <p:txBody>
          <a:bodyPr wrap="square" rtlCol="0">
            <a:spAutoFit/>
          </a:bodyPr>
          <a:lstStyle/>
          <a:p>
            <a:r>
              <a:rPr lang="en-GB" kern="0" dirty="0">
                <a:solidFill>
                  <a:srgbClr val="D91E37"/>
                </a:solidFill>
                <a:latin typeface="Arial"/>
                <a:ea typeface="ＭＳ Ｐゴシック"/>
              </a:rPr>
              <a:t>Pre-notification of PRM’s</a:t>
            </a:r>
            <a:endParaRPr lang="en-GB" dirty="0"/>
          </a:p>
        </p:txBody>
      </p:sp>
      <p:graphicFrame>
        <p:nvGraphicFramePr>
          <p:cNvPr id="12" name="Object 11">
            <a:extLst>
              <a:ext uri="{FF2B5EF4-FFF2-40B4-BE49-F238E27FC236}">
                <a16:creationId xmlns:a16="http://schemas.microsoft.com/office/drawing/2014/main" id="{024D7EF8-D261-40ED-9F7D-DDAEAFC8A491}"/>
              </a:ext>
            </a:extLst>
          </p:cNvPr>
          <p:cNvGraphicFramePr>
            <a:graphicFrameLocks noChangeAspect="1"/>
          </p:cNvGraphicFramePr>
          <p:nvPr>
            <p:extLst>
              <p:ext uri="{D42A27DB-BD31-4B8C-83A1-F6EECF244321}">
                <p14:modId xmlns:p14="http://schemas.microsoft.com/office/powerpoint/2010/main" val="933902609"/>
              </p:ext>
            </p:extLst>
          </p:nvPr>
        </p:nvGraphicFramePr>
        <p:xfrm>
          <a:off x="467544" y="1340768"/>
          <a:ext cx="3133725" cy="1567217"/>
        </p:xfrm>
        <a:graphic>
          <a:graphicData uri="http://schemas.openxmlformats.org/presentationml/2006/ole">
            <mc:AlternateContent xmlns:mc="http://schemas.openxmlformats.org/markup-compatibility/2006">
              <mc:Choice xmlns:v="urn:schemas-microsoft-com:vml" Requires="v">
                <p:oleObj spid="_x0000_s1026" name="Worksheet" r:id="rId4" imgW="3133598" imgH="1152422" progId="Excel.Sheet.12">
                  <p:embed/>
                </p:oleObj>
              </mc:Choice>
              <mc:Fallback>
                <p:oleObj name="Worksheet" r:id="rId4" imgW="3133598" imgH="1152422" progId="Excel.Sheet.12">
                  <p:embed/>
                  <p:pic>
                    <p:nvPicPr>
                      <p:cNvPr id="12" name="Object 11">
                        <a:extLst>
                          <a:ext uri="{FF2B5EF4-FFF2-40B4-BE49-F238E27FC236}">
                            <a16:creationId xmlns:a16="http://schemas.microsoft.com/office/drawing/2014/main" id="{024D7EF8-D261-40ED-9F7D-DDAEAFC8A491}"/>
                          </a:ext>
                        </a:extLst>
                      </p:cNvPr>
                      <p:cNvPicPr/>
                      <p:nvPr/>
                    </p:nvPicPr>
                    <p:blipFill>
                      <a:blip r:embed="rId5"/>
                      <a:stretch>
                        <a:fillRect/>
                      </a:stretch>
                    </p:blipFill>
                    <p:spPr>
                      <a:xfrm>
                        <a:off x="467544" y="1340768"/>
                        <a:ext cx="3133725" cy="1567217"/>
                      </a:xfrm>
                      <a:prstGeom prst="rect">
                        <a:avLst/>
                      </a:prstGeom>
                    </p:spPr>
                  </p:pic>
                </p:oleObj>
              </mc:Fallback>
            </mc:AlternateContent>
          </a:graphicData>
        </a:graphic>
      </p:graphicFrame>
      <p:graphicFrame>
        <p:nvGraphicFramePr>
          <p:cNvPr id="15" name="Chart 14">
            <a:extLst>
              <a:ext uri="{FF2B5EF4-FFF2-40B4-BE49-F238E27FC236}">
                <a16:creationId xmlns:a16="http://schemas.microsoft.com/office/drawing/2014/main" id="{336D3E07-A7BB-4CF3-BF6B-ECFDFDE5741B}"/>
              </a:ext>
            </a:extLst>
          </p:cNvPr>
          <p:cNvGraphicFramePr>
            <a:graphicFrameLocks/>
          </p:cNvGraphicFramePr>
          <p:nvPr>
            <p:extLst>
              <p:ext uri="{D42A27DB-BD31-4B8C-83A1-F6EECF244321}">
                <p14:modId xmlns:p14="http://schemas.microsoft.com/office/powerpoint/2010/main" val="671125888"/>
              </p:ext>
            </p:extLst>
          </p:nvPr>
        </p:nvGraphicFramePr>
        <p:xfrm>
          <a:off x="3851920" y="1268760"/>
          <a:ext cx="4572000" cy="3137564"/>
        </p:xfrm>
        <a:graphic>
          <a:graphicData uri="http://schemas.openxmlformats.org/drawingml/2006/chart">
            <c:chart xmlns:c="http://schemas.openxmlformats.org/drawingml/2006/chart" xmlns:r="http://schemas.openxmlformats.org/officeDocument/2006/relationships" r:id="rId6"/>
          </a:graphicData>
        </a:graphic>
      </p:graphicFrame>
      <p:sp>
        <p:nvSpPr>
          <p:cNvPr id="16" name="TextBox 15">
            <a:extLst>
              <a:ext uri="{FF2B5EF4-FFF2-40B4-BE49-F238E27FC236}">
                <a16:creationId xmlns:a16="http://schemas.microsoft.com/office/drawing/2014/main" id="{6350ED28-575C-4C2A-BD95-06BDD6F2504C}"/>
              </a:ext>
            </a:extLst>
          </p:cNvPr>
          <p:cNvSpPr txBox="1"/>
          <p:nvPr/>
        </p:nvSpPr>
        <p:spPr>
          <a:xfrm>
            <a:off x="467544" y="5373216"/>
            <a:ext cx="7632848" cy="307777"/>
          </a:xfrm>
          <a:prstGeom prst="rect">
            <a:avLst/>
          </a:prstGeom>
          <a:noFill/>
        </p:spPr>
        <p:txBody>
          <a:bodyPr wrap="square" rtlCol="0">
            <a:spAutoFit/>
          </a:bodyPr>
          <a:lstStyle/>
          <a:p>
            <a:r>
              <a:rPr lang="en-GB" sz="1400" dirty="0">
                <a:solidFill>
                  <a:schemeClr val="bg2"/>
                </a:solidFill>
              </a:rPr>
              <a:t>65% of PRM passengers assisted have been pre-notified YTD in 2021</a:t>
            </a:r>
            <a:r>
              <a:rPr lang="en-GB" sz="1400" dirty="0"/>
              <a:t>.</a:t>
            </a:r>
          </a:p>
        </p:txBody>
      </p:sp>
    </p:spTree>
    <p:extLst>
      <p:ext uri="{BB962C8B-B14F-4D97-AF65-F5344CB8AC3E}">
        <p14:creationId xmlns:p14="http://schemas.microsoft.com/office/powerpoint/2010/main" val="33585438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879AB3-A99A-4D59-9BC5-2B0CEFAED145}"/>
              </a:ext>
            </a:extLst>
          </p:cNvPr>
          <p:cNvSpPr>
            <a:spLocks noGrp="1"/>
          </p:cNvSpPr>
          <p:nvPr>
            <p:ph type="title"/>
          </p:nvPr>
        </p:nvSpPr>
        <p:spPr/>
        <p:txBody>
          <a:bodyPr/>
          <a:lstStyle/>
          <a:p>
            <a:r>
              <a:rPr lang="en-GB" dirty="0"/>
              <a:t>Breakdown of types of assistance requested/provided</a:t>
            </a:r>
          </a:p>
        </p:txBody>
      </p:sp>
      <p:graphicFrame>
        <p:nvGraphicFramePr>
          <p:cNvPr id="4" name="Content Placeholder 3">
            <a:extLst>
              <a:ext uri="{FF2B5EF4-FFF2-40B4-BE49-F238E27FC236}">
                <a16:creationId xmlns:a16="http://schemas.microsoft.com/office/drawing/2014/main" id="{9803CAB9-0592-4291-91A4-3ACC3B35AFDD}"/>
              </a:ext>
            </a:extLst>
          </p:cNvPr>
          <p:cNvGraphicFramePr>
            <a:graphicFrameLocks noGrp="1"/>
          </p:cNvGraphicFramePr>
          <p:nvPr>
            <p:ph idx="1"/>
            <p:extLst>
              <p:ext uri="{D42A27DB-BD31-4B8C-83A1-F6EECF244321}">
                <p14:modId xmlns:p14="http://schemas.microsoft.com/office/powerpoint/2010/main" val="497283961"/>
              </p:ext>
            </p:extLst>
          </p:nvPr>
        </p:nvGraphicFramePr>
        <p:xfrm>
          <a:off x="395536" y="1124744"/>
          <a:ext cx="3240360" cy="3235960"/>
        </p:xfrm>
        <a:graphic>
          <a:graphicData uri="http://schemas.openxmlformats.org/drawingml/2006/table">
            <a:tbl>
              <a:tblPr firstRow="1" bandRow="1">
                <a:tableStyleId>{5C22544A-7EE6-4342-B048-85BDC9FD1C3A}</a:tableStyleId>
              </a:tblPr>
              <a:tblGrid>
                <a:gridCol w="1527317">
                  <a:extLst>
                    <a:ext uri="{9D8B030D-6E8A-4147-A177-3AD203B41FA5}">
                      <a16:colId xmlns:a16="http://schemas.microsoft.com/office/drawing/2014/main" val="3773130357"/>
                    </a:ext>
                  </a:extLst>
                </a:gridCol>
                <a:gridCol w="1713043">
                  <a:extLst>
                    <a:ext uri="{9D8B030D-6E8A-4147-A177-3AD203B41FA5}">
                      <a16:colId xmlns:a16="http://schemas.microsoft.com/office/drawing/2014/main" val="1859876966"/>
                    </a:ext>
                  </a:extLst>
                </a:gridCol>
              </a:tblGrid>
              <a:tr h="370840">
                <a:tc>
                  <a:txBody>
                    <a:bodyPr/>
                    <a:lstStyle/>
                    <a:p>
                      <a:r>
                        <a:rPr lang="en-GB" dirty="0"/>
                        <a:t>Assistance Requested</a:t>
                      </a:r>
                    </a:p>
                  </a:txBody>
                  <a:tcPr/>
                </a:tc>
                <a:tc>
                  <a:txBody>
                    <a:bodyPr/>
                    <a:lstStyle/>
                    <a:p>
                      <a:r>
                        <a:rPr lang="en-GB" dirty="0"/>
                        <a:t>%</a:t>
                      </a:r>
                    </a:p>
                  </a:txBody>
                  <a:tcPr/>
                </a:tc>
                <a:extLst>
                  <a:ext uri="{0D108BD9-81ED-4DB2-BD59-A6C34878D82A}">
                    <a16:rowId xmlns:a16="http://schemas.microsoft.com/office/drawing/2014/main" val="695564595"/>
                  </a:ext>
                </a:extLst>
              </a:tr>
              <a:tr h="370840">
                <a:tc>
                  <a:txBody>
                    <a:bodyPr/>
                    <a:lstStyle/>
                    <a:p>
                      <a:r>
                        <a:rPr lang="en-GB" dirty="0"/>
                        <a:t>WCHR </a:t>
                      </a:r>
                    </a:p>
                  </a:txBody>
                  <a:tcPr/>
                </a:tc>
                <a:tc>
                  <a:txBody>
                    <a:bodyPr/>
                    <a:lstStyle/>
                    <a:p>
                      <a:r>
                        <a:rPr lang="en-GB" dirty="0"/>
                        <a:t>54%</a:t>
                      </a:r>
                    </a:p>
                  </a:txBody>
                  <a:tcPr/>
                </a:tc>
                <a:extLst>
                  <a:ext uri="{0D108BD9-81ED-4DB2-BD59-A6C34878D82A}">
                    <a16:rowId xmlns:a16="http://schemas.microsoft.com/office/drawing/2014/main" val="2131269955"/>
                  </a:ext>
                </a:extLst>
              </a:tr>
              <a:tr h="370840">
                <a:tc>
                  <a:txBody>
                    <a:bodyPr/>
                    <a:lstStyle/>
                    <a:p>
                      <a:r>
                        <a:rPr lang="en-GB" dirty="0"/>
                        <a:t>WCHS</a:t>
                      </a:r>
                    </a:p>
                  </a:txBody>
                  <a:tcPr/>
                </a:tc>
                <a:tc>
                  <a:txBody>
                    <a:bodyPr/>
                    <a:lstStyle/>
                    <a:p>
                      <a:r>
                        <a:rPr lang="en-GB" dirty="0"/>
                        <a:t>34%</a:t>
                      </a:r>
                    </a:p>
                  </a:txBody>
                  <a:tcPr/>
                </a:tc>
                <a:extLst>
                  <a:ext uri="{0D108BD9-81ED-4DB2-BD59-A6C34878D82A}">
                    <a16:rowId xmlns:a16="http://schemas.microsoft.com/office/drawing/2014/main" val="1534225870"/>
                  </a:ext>
                </a:extLst>
              </a:tr>
              <a:tr h="370840">
                <a:tc>
                  <a:txBody>
                    <a:bodyPr/>
                    <a:lstStyle/>
                    <a:p>
                      <a:r>
                        <a:rPr lang="en-GB" dirty="0"/>
                        <a:t>WCHC</a:t>
                      </a:r>
                    </a:p>
                  </a:txBody>
                  <a:tcPr/>
                </a:tc>
                <a:tc>
                  <a:txBody>
                    <a:bodyPr/>
                    <a:lstStyle/>
                    <a:p>
                      <a:r>
                        <a:rPr lang="en-GB" dirty="0"/>
                        <a:t>6%</a:t>
                      </a:r>
                    </a:p>
                  </a:txBody>
                  <a:tcPr/>
                </a:tc>
                <a:extLst>
                  <a:ext uri="{0D108BD9-81ED-4DB2-BD59-A6C34878D82A}">
                    <a16:rowId xmlns:a16="http://schemas.microsoft.com/office/drawing/2014/main" val="3934217857"/>
                  </a:ext>
                </a:extLst>
              </a:tr>
              <a:tr h="370840">
                <a:tc>
                  <a:txBody>
                    <a:bodyPr/>
                    <a:lstStyle/>
                    <a:p>
                      <a:r>
                        <a:rPr lang="en-GB" dirty="0"/>
                        <a:t>BLND</a:t>
                      </a:r>
                    </a:p>
                  </a:txBody>
                  <a:tcPr/>
                </a:tc>
                <a:tc>
                  <a:txBody>
                    <a:bodyPr/>
                    <a:lstStyle/>
                    <a:p>
                      <a:r>
                        <a:rPr lang="en-GB" dirty="0"/>
                        <a:t>0.4%</a:t>
                      </a:r>
                    </a:p>
                  </a:txBody>
                  <a:tcPr/>
                </a:tc>
                <a:extLst>
                  <a:ext uri="{0D108BD9-81ED-4DB2-BD59-A6C34878D82A}">
                    <a16:rowId xmlns:a16="http://schemas.microsoft.com/office/drawing/2014/main" val="4013130483"/>
                  </a:ext>
                </a:extLst>
              </a:tr>
              <a:tr h="370840">
                <a:tc>
                  <a:txBody>
                    <a:bodyPr/>
                    <a:lstStyle/>
                    <a:p>
                      <a:r>
                        <a:rPr lang="en-GB" dirty="0"/>
                        <a:t>DEAF</a:t>
                      </a:r>
                    </a:p>
                  </a:txBody>
                  <a:tcPr/>
                </a:tc>
                <a:tc>
                  <a:txBody>
                    <a:bodyPr/>
                    <a:lstStyle/>
                    <a:p>
                      <a:r>
                        <a:rPr lang="en-GB" dirty="0"/>
                        <a:t>0.5%</a:t>
                      </a:r>
                    </a:p>
                  </a:txBody>
                  <a:tcPr/>
                </a:tc>
                <a:extLst>
                  <a:ext uri="{0D108BD9-81ED-4DB2-BD59-A6C34878D82A}">
                    <a16:rowId xmlns:a16="http://schemas.microsoft.com/office/drawing/2014/main" val="3395178991"/>
                  </a:ext>
                </a:extLst>
              </a:tr>
              <a:tr h="370840">
                <a:tc>
                  <a:txBody>
                    <a:bodyPr/>
                    <a:lstStyle/>
                    <a:p>
                      <a:r>
                        <a:rPr lang="en-GB" dirty="0"/>
                        <a:t>DPNA</a:t>
                      </a:r>
                    </a:p>
                  </a:txBody>
                  <a:tcPr/>
                </a:tc>
                <a:tc>
                  <a:txBody>
                    <a:bodyPr/>
                    <a:lstStyle/>
                    <a:p>
                      <a:r>
                        <a:rPr lang="en-GB" dirty="0"/>
                        <a:t>3%</a:t>
                      </a:r>
                    </a:p>
                  </a:txBody>
                  <a:tcPr/>
                </a:tc>
                <a:extLst>
                  <a:ext uri="{0D108BD9-81ED-4DB2-BD59-A6C34878D82A}">
                    <a16:rowId xmlns:a16="http://schemas.microsoft.com/office/drawing/2014/main" val="1212490915"/>
                  </a:ext>
                </a:extLst>
              </a:tr>
              <a:tr h="370840">
                <a:tc>
                  <a:txBody>
                    <a:bodyPr/>
                    <a:lstStyle/>
                    <a:p>
                      <a:r>
                        <a:rPr lang="en-GB" dirty="0"/>
                        <a:t>WCMP</a:t>
                      </a:r>
                    </a:p>
                  </a:txBody>
                  <a:tcPr/>
                </a:tc>
                <a:tc>
                  <a:txBody>
                    <a:bodyPr/>
                    <a:lstStyle/>
                    <a:p>
                      <a:r>
                        <a:rPr lang="en-GB" dirty="0"/>
                        <a:t>2%</a:t>
                      </a:r>
                    </a:p>
                  </a:txBody>
                  <a:tcPr/>
                </a:tc>
                <a:extLst>
                  <a:ext uri="{0D108BD9-81ED-4DB2-BD59-A6C34878D82A}">
                    <a16:rowId xmlns:a16="http://schemas.microsoft.com/office/drawing/2014/main" val="1599450407"/>
                  </a:ext>
                </a:extLst>
              </a:tr>
            </a:tbl>
          </a:graphicData>
        </a:graphic>
      </p:graphicFrame>
      <p:sp>
        <p:nvSpPr>
          <p:cNvPr id="5" name="TextBox 4">
            <a:extLst>
              <a:ext uri="{FF2B5EF4-FFF2-40B4-BE49-F238E27FC236}">
                <a16:creationId xmlns:a16="http://schemas.microsoft.com/office/drawing/2014/main" id="{AAE9A46D-47F5-44C4-A10A-C208DDAC6650}"/>
              </a:ext>
            </a:extLst>
          </p:cNvPr>
          <p:cNvSpPr txBox="1"/>
          <p:nvPr/>
        </p:nvSpPr>
        <p:spPr>
          <a:xfrm>
            <a:off x="381000" y="4725144"/>
            <a:ext cx="8382000" cy="1600438"/>
          </a:xfrm>
          <a:prstGeom prst="rect">
            <a:avLst/>
          </a:prstGeom>
          <a:noFill/>
        </p:spPr>
        <p:txBody>
          <a:bodyPr wrap="square" rtlCol="0">
            <a:spAutoFit/>
          </a:bodyPr>
          <a:lstStyle/>
          <a:p>
            <a:r>
              <a:rPr lang="en-GB" sz="1400" dirty="0"/>
              <a:t>WCHR – (wheelchair) passenger can walk short distance and up or down stairs</a:t>
            </a:r>
          </a:p>
          <a:p>
            <a:r>
              <a:rPr lang="en-GB" sz="1400" dirty="0"/>
              <a:t>WCHS – (wheelchair) passenger can walk short distance but can’t manage stairs</a:t>
            </a:r>
          </a:p>
          <a:p>
            <a:r>
              <a:rPr lang="en-GB" sz="1400" dirty="0"/>
              <a:t>WCHC – (wheelchair) passenger can not walk any distance and will require aisle chair to be seated</a:t>
            </a:r>
          </a:p>
          <a:p>
            <a:r>
              <a:rPr lang="en-GB" sz="1400" dirty="0"/>
              <a:t>BLND – passenger is blind or has reduced vision</a:t>
            </a:r>
          </a:p>
          <a:p>
            <a:r>
              <a:rPr lang="en-GB" sz="1400" dirty="0"/>
              <a:t>DEAF – passenger is deaf or hard of hearing</a:t>
            </a:r>
          </a:p>
          <a:p>
            <a:r>
              <a:rPr lang="en-GB" sz="1400" dirty="0"/>
              <a:t>DPNA – passenger with intellectual or developmental disability</a:t>
            </a:r>
          </a:p>
          <a:p>
            <a:r>
              <a:rPr lang="en-GB" sz="1400" dirty="0"/>
              <a:t>WCMP – passenger travelling with manual wheelchair</a:t>
            </a:r>
          </a:p>
        </p:txBody>
      </p:sp>
      <p:graphicFrame>
        <p:nvGraphicFramePr>
          <p:cNvPr id="7" name="Chart 6">
            <a:extLst>
              <a:ext uri="{FF2B5EF4-FFF2-40B4-BE49-F238E27FC236}">
                <a16:creationId xmlns:a16="http://schemas.microsoft.com/office/drawing/2014/main" id="{60C920FF-1405-4B7F-94C3-F0AC39401490}"/>
              </a:ext>
            </a:extLst>
          </p:cNvPr>
          <p:cNvGraphicFramePr>
            <a:graphicFrameLocks/>
          </p:cNvGraphicFramePr>
          <p:nvPr>
            <p:extLst>
              <p:ext uri="{D42A27DB-BD31-4B8C-83A1-F6EECF244321}">
                <p14:modId xmlns:p14="http://schemas.microsoft.com/office/powerpoint/2010/main" val="4051909205"/>
              </p:ext>
            </p:extLst>
          </p:nvPr>
        </p:nvGraphicFramePr>
        <p:xfrm>
          <a:off x="4139952" y="1340768"/>
          <a:ext cx="3798168" cy="288376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4586957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current situation….</a:t>
            </a:r>
          </a:p>
        </p:txBody>
      </p:sp>
      <p:sp>
        <p:nvSpPr>
          <p:cNvPr id="3" name="Content Placeholder 2"/>
          <p:cNvSpPr>
            <a:spLocks noGrp="1"/>
          </p:cNvSpPr>
          <p:nvPr>
            <p:ph idx="1"/>
          </p:nvPr>
        </p:nvSpPr>
        <p:spPr>
          <a:xfrm>
            <a:off x="251520" y="1002322"/>
            <a:ext cx="8382000" cy="5595029"/>
          </a:xfrm>
        </p:spPr>
        <p:txBody>
          <a:bodyPr/>
          <a:lstStyle/>
          <a:p>
            <a:r>
              <a:rPr lang="en-US" sz="1600" dirty="0"/>
              <a:t>Still a great deal of uncertainty regarding flight schedules and international travel in particular.</a:t>
            </a:r>
          </a:p>
          <a:p>
            <a:r>
              <a:rPr lang="en-US" sz="1600" dirty="0"/>
              <a:t>TUI, Ryanair, Wizz Air have pushed back their restart dates and are now showing May into June.</a:t>
            </a:r>
          </a:p>
          <a:p>
            <a:r>
              <a:rPr lang="en-US" sz="1600" dirty="0"/>
              <a:t>Non essential travel within the UK is now allowed but it is unclear as to when and how International travel will resume in Scotland.  In England the 17</a:t>
            </a:r>
            <a:r>
              <a:rPr lang="en-US" sz="1600" baseline="30000" dirty="0"/>
              <a:t>th</a:t>
            </a:r>
            <a:r>
              <a:rPr lang="en-US" sz="1600" dirty="0"/>
              <a:t> May is the date earmarked for the restart of International travel.</a:t>
            </a:r>
          </a:p>
          <a:p>
            <a:r>
              <a:rPr lang="en-US" sz="1600" dirty="0"/>
              <a:t>KLM restarted flights to AMS on the 15</a:t>
            </a:r>
            <a:r>
              <a:rPr lang="en-US" sz="1600" baseline="30000" dirty="0"/>
              <a:t>th</a:t>
            </a:r>
            <a:r>
              <a:rPr lang="en-US" sz="1600" dirty="0"/>
              <a:t> March after the UK travel ban was lifted but Air France announced they would not be operating from Aberdeen this summer or next Winter. </a:t>
            </a:r>
          </a:p>
          <a:p>
            <a:r>
              <a:rPr lang="en-US" sz="1600" dirty="0" err="1"/>
              <a:t>Easyjet</a:t>
            </a:r>
            <a:r>
              <a:rPr lang="en-US" sz="1600" dirty="0"/>
              <a:t> London Gatwick flights start on the 1</a:t>
            </a:r>
            <a:r>
              <a:rPr lang="en-US" sz="1600" baseline="30000" dirty="0"/>
              <a:t>st</a:t>
            </a:r>
            <a:r>
              <a:rPr lang="en-US" sz="1600" dirty="0"/>
              <a:t> May (3 times weekly)</a:t>
            </a:r>
          </a:p>
          <a:p>
            <a:r>
              <a:rPr lang="en-US" sz="1600" dirty="0"/>
              <a:t>COVID testing is available at the airport and on the 27</a:t>
            </a:r>
            <a:r>
              <a:rPr lang="en-US" sz="1600" baseline="30000" dirty="0"/>
              <a:t>th</a:t>
            </a:r>
            <a:r>
              <a:rPr lang="en-US" sz="1600" dirty="0"/>
              <a:t> April moved into the former Joe’s Coffeehouse situated opposite the entrance to Security.</a:t>
            </a:r>
          </a:p>
          <a:p>
            <a:r>
              <a:rPr lang="en-US" sz="1600" dirty="0"/>
              <a:t>World Duty Free and the airside </a:t>
            </a:r>
            <a:r>
              <a:rPr lang="en-US" sz="1600" dirty="0" err="1"/>
              <a:t>restaurant,The</a:t>
            </a:r>
            <a:r>
              <a:rPr lang="en-US" sz="1600" dirty="0"/>
              <a:t> Distilling House have just reopened to add to Boots and WH Smith within the departure lounge.</a:t>
            </a:r>
          </a:p>
          <a:p>
            <a:r>
              <a:rPr lang="en-US" sz="1600" dirty="0"/>
              <a:t>The WH Smiths landside arrival store (close to the Granite City) will reopen on 6</a:t>
            </a:r>
            <a:r>
              <a:rPr lang="en-US" sz="1600" baseline="30000" dirty="0"/>
              <a:t>th</a:t>
            </a:r>
            <a:r>
              <a:rPr lang="en-US" sz="1600" dirty="0"/>
              <a:t> May.</a:t>
            </a:r>
          </a:p>
          <a:p>
            <a:r>
              <a:rPr lang="en-US" sz="1600" dirty="0"/>
              <a:t>Unfortunately, Dixons Travel have announced the closure of all of their airport stores.</a:t>
            </a:r>
          </a:p>
          <a:p>
            <a:r>
              <a:rPr lang="en-US" sz="1600" dirty="0"/>
              <a:t>People being encouraged to take a COVID test before visiting Scottish Islands on holidays (not compulsory)</a:t>
            </a:r>
          </a:p>
          <a:p>
            <a:r>
              <a:rPr lang="en-US" sz="1600" dirty="0"/>
              <a:t>COVID passports, use of NHS app…..</a:t>
            </a:r>
          </a:p>
          <a:p>
            <a:pPr marL="0" indent="0">
              <a:buNone/>
            </a:pPr>
            <a:endParaRPr lang="en-US" sz="800" dirty="0"/>
          </a:p>
          <a:p>
            <a:endParaRPr lang="en-US" sz="800" dirty="0"/>
          </a:p>
          <a:p>
            <a:endParaRPr lang="en-US" sz="800" dirty="0"/>
          </a:p>
          <a:p>
            <a:endParaRPr lang="en-US" sz="800" dirty="0"/>
          </a:p>
          <a:p>
            <a:endParaRPr lang="en-US" sz="800" dirty="0"/>
          </a:p>
          <a:p>
            <a:endParaRPr lang="en-US" sz="800" dirty="0"/>
          </a:p>
          <a:p>
            <a:endParaRPr lang="en-US" sz="800" dirty="0"/>
          </a:p>
          <a:p>
            <a:endParaRPr lang="en-US" sz="800" dirty="0"/>
          </a:p>
          <a:p>
            <a:endParaRPr lang="en-US" sz="800" dirty="0"/>
          </a:p>
          <a:p>
            <a:endParaRPr lang="en-US" sz="800" dirty="0"/>
          </a:p>
          <a:p>
            <a:pPr lvl="0"/>
            <a:endParaRPr lang="en-GB" sz="2400" dirty="0">
              <a:solidFill>
                <a:srgbClr val="000000"/>
              </a:solidFill>
              <a:latin typeface="Calibri" panose="020F0502020204030204" pitchFamily="34" charset="0"/>
              <a:ea typeface="Calibri" panose="020F0502020204030204" pitchFamily="34" charset="0"/>
            </a:endParaRPr>
          </a:p>
          <a:p>
            <a:endParaRPr lang="en-US" dirty="0"/>
          </a:p>
        </p:txBody>
      </p:sp>
    </p:spTree>
    <p:extLst>
      <p:ext uri="{BB962C8B-B14F-4D97-AF65-F5344CB8AC3E}">
        <p14:creationId xmlns:p14="http://schemas.microsoft.com/office/powerpoint/2010/main" val="19085188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9CC297-44C3-44D2-8A04-62BF169B5200}"/>
              </a:ext>
            </a:extLst>
          </p:cNvPr>
          <p:cNvSpPr>
            <a:spLocks noGrp="1"/>
          </p:cNvSpPr>
          <p:nvPr>
            <p:ph type="title"/>
          </p:nvPr>
        </p:nvSpPr>
        <p:spPr/>
        <p:txBody>
          <a:bodyPr/>
          <a:lstStyle/>
          <a:p>
            <a:r>
              <a:rPr lang="en-GB" dirty="0"/>
              <a:t>Updates</a:t>
            </a:r>
          </a:p>
        </p:txBody>
      </p:sp>
      <p:sp>
        <p:nvSpPr>
          <p:cNvPr id="3" name="Content Placeholder 2">
            <a:extLst>
              <a:ext uri="{FF2B5EF4-FFF2-40B4-BE49-F238E27FC236}">
                <a16:creationId xmlns:a16="http://schemas.microsoft.com/office/drawing/2014/main" id="{876AD6CA-E58C-4890-9E9B-B8ADF97E20AF}"/>
              </a:ext>
            </a:extLst>
          </p:cNvPr>
          <p:cNvSpPr>
            <a:spLocks noGrp="1"/>
          </p:cNvSpPr>
          <p:nvPr>
            <p:ph idx="1"/>
          </p:nvPr>
        </p:nvSpPr>
        <p:spPr/>
        <p:txBody>
          <a:bodyPr/>
          <a:lstStyle/>
          <a:p>
            <a:r>
              <a:rPr lang="en-GB" dirty="0"/>
              <a:t>‘Keep Safe’ initiative - refresh</a:t>
            </a:r>
          </a:p>
          <a:p>
            <a:r>
              <a:rPr lang="en-GB" dirty="0"/>
              <a:t>Website pages (Passenger assistance/Covid) have been further updated with more questions answered and easier to navigate</a:t>
            </a:r>
          </a:p>
          <a:p>
            <a:r>
              <a:rPr lang="en-GB" dirty="0"/>
              <a:t>Putting together a survey for Access Forum members to understand specific needs and requirements.</a:t>
            </a:r>
          </a:p>
          <a:p>
            <a:r>
              <a:rPr lang="en-GB" dirty="0"/>
              <a:t>Taxi-way project between 24</a:t>
            </a:r>
            <a:r>
              <a:rPr lang="en-GB" baseline="30000" dirty="0"/>
              <a:t>th</a:t>
            </a:r>
            <a:r>
              <a:rPr lang="en-GB" dirty="0"/>
              <a:t> May and 25</a:t>
            </a:r>
            <a:r>
              <a:rPr lang="en-GB" baseline="30000" dirty="0"/>
              <a:t>th</a:t>
            </a:r>
            <a:r>
              <a:rPr lang="en-GB" dirty="0"/>
              <a:t> June which will require the temporary closure of the NHS Patients Lounge and toilets – Island flights will be via the main </a:t>
            </a:r>
            <a:r>
              <a:rPr lang="en-GB"/>
              <a:t>departure lounge.</a:t>
            </a:r>
            <a:endParaRPr lang="en-GB" dirty="0"/>
          </a:p>
          <a:p>
            <a:pPr lvl="0"/>
            <a:r>
              <a:rPr lang="en-GB" dirty="0">
                <a:solidFill>
                  <a:srgbClr val="000000"/>
                </a:solidFill>
              </a:rPr>
              <a:t>Email us for confidence (ABM)</a:t>
            </a:r>
          </a:p>
          <a:p>
            <a:pPr lvl="0"/>
            <a:r>
              <a:rPr lang="en-GB" dirty="0">
                <a:solidFill>
                  <a:srgbClr val="000000"/>
                </a:solidFill>
              </a:rPr>
              <a:t>Innovation meeting – outputs e.g. Airside Reception desk? </a:t>
            </a:r>
            <a:r>
              <a:rPr lang="en-GB" dirty="0" err="1">
                <a:solidFill>
                  <a:srgbClr val="000000"/>
                </a:solidFill>
              </a:rPr>
              <a:t>Signcode</a:t>
            </a:r>
            <a:r>
              <a:rPr lang="en-GB" dirty="0">
                <a:solidFill>
                  <a:srgbClr val="000000"/>
                </a:solidFill>
              </a:rPr>
              <a:t>? Webinars?  (ABM)</a:t>
            </a:r>
          </a:p>
          <a:p>
            <a:pPr lvl="0"/>
            <a:endParaRPr lang="en-GB" dirty="0">
              <a:solidFill>
                <a:srgbClr val="000000"/>
              </a:solidFill>
            </a:endParaRPr>
          </a:p>
          <a:p>
            <a:endParaRPr lang="en-GB" dirty="0"/>
          </a:p>
        </p:txBody>
      </p:sp>
    </p:spTree>
    <p:extLst>
      <p:ext uri="{BB962C8B-B14F-4D97-AF65-F5344CB8AC3E}">
        <p14:creationId xmlns:p14="http://schemas.microsoft.com/office/powerpoint/2010/main" val="2218701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E439EB-E268-45F8-B96B-8BD725736E34}"/>
              </a:ext>
            </a:extLst>
          </p:cNvPr>
          <p:cNvSpPr>
            <a:spLocks noGrp="1"/>
          </p:cNvSpPr>
          <p:nvPr>
            <p:ph type="title"/>
          </p:nvPr>
        </p:nvSpPr>
        <p:spPr/>
        <p:txBody>
          <a:bodyPr/>
          <a:lstStyle/>
          <a:p>
            <a:r>
              <a:rPr lang="en-GB" dirty="0"/>
              <a:t>                          </a:t>
            </a:r>
          </a:p>
        </p:txBody>
      </p:sp>
      <p:sp>
        <p:nvSpPr>
          <p:cNvPr id="3" name="Content Placeholder 2">
            <a:extLst>
              <a:ext uri="{FF2B5EF4-FFF2-40B4-BE49-F238E27FC236}">
                <a16:creationId xmlns:a16="http://schemas.microsoft.com/office/drawing/2014/main" id="{298AAF32-FF55-41A1-84F0-9F3295AFD44C}"/>
              </a:ext>
            </a:extLst>
          </p:cNvPr>
          <p:cNvSpPr>
            <a:spLocks noGrp="1"/>
          </p:cNvSpPr>
          <p:nvPr>
            <p:ph idx="1"/>
          </p:nvPr>
        </p:nvSpPr>
        <p:spPr/>
        <p:txBody>
          <a:bodyPr/>
          <a:lstStyle/>
          <a:p>
            <a:endParaRPr lang="en-GB" dirty="0"/>
          </a:p>
          <a:p>
            <a:r>
              <a:rPr lang="en-GB" sz="1800" dirty="0"/>
              <a:t>Since the contract commenced on the1</a:t>
            </a:r>
            <a:r>
              <a:rPr lang="en-GB" sz="1800" baseline="30000" dirty="0"/>
              <a:t>st</a:t>
            </a:r>
            <a:r>
              <a:rPr lang="en-GB" sz="1800" dirty="0"/>
              <a:t> February we have trained all our workforce in disability awareness, hidden disabilities, health and safety and customer service.</a:t>
            </a:r>
          </a:p>
          <a:p>
            <a:r>
              <a:rPr lang="en-GB" sz="1800" dirty="0"/>
              <a:t>We have invested in new equipment for an improved passenger experience. This includes the S-MAX chair, </a:t>
            </a:r>
            <a:r>
              <a:rPr lang="en-GB" sz="1800" dirty="0" err="1"/>
              <a:t>Staxi</a:t>
            </a:r>
            <a:r>
              <a:rPr lang="en-GB" sz="1800" dirty="0"/>
              <a:t> wheelchair and the Pro Move sling. Please see video below on the pro move sling:</a:t>
            </a:r>
          </a:p>
          <a:p>
            <a:pPr marL="0" indent="0">
              <a:buNone/>
            </a:pPr>
            <a:r>
              <a:rPr lang="en-GB" sz="1800" dirty="0"/>
              <a:t>			</a:t>
            </a:r>
            <a:r>
              <a:rPr lang="en-GB" sz="1800" dirty="0">
                <a:hlinkClick r:id="rId3"/>
              </a:rPr>
              <a:t>https://youtu.be/nSTSq_1wVT0</a:t>
            </a:r>
            <a:endParaRPr lang="en-GB" sz="1800" dirty="0"/>
          </a:p>
          <a:p>
            <a:r>
              <a:rPr lang="en-GB" sz="1800" dirty="0"/>
              <a:t>We have our staff trained on enhanced cleaning to ensure all our areas and equipment are cleaned regularly. We also want to ensure both our staff and passengers feel safe at all times with the correct PPE and correct disinfection/sanitisation procedures in place.</a:t>
            </a:r>
          </a:p>
          <a:p>
            <a:r>
              <a:rPr lang="en-GB" sz="1800" dirty="0"/>
              <a:t>ABM have introduced a voluntary vaccine registration and lateral flow testing for our </a:t>
            </a:r>
            <a:r>
              <a:rPr lang="en-GB" sz="1800"/>
              <a:t>staff </a:t>
            </a:r>
          </a:p>
          <a:p>
            <a:r>
              <a:rPr lang="en-GB" sz="1800"/>
              <a:t>We </a:t>
            </a:r>
            <a:r>
              <a:rPr lang="en-GB" sz="1800" dirty="0"/>
              <a:t>continue to collaborate with the airport to provide the latest best practises available for our passengers. </a:t>
            </a:r>
          </a:p>
          <a:p>
            <a:endParaRPr lang="en-GB" dirty="0"/>
          </a:p>
        </p:txBody>
      </p:sp>
      <p:pic>
        <p:nvPicPr>
          <p:cNvPr id="5" name="Picture 4">
            <a:extLst>
              <a:ext uri="{FF2B5EF4-FFF2-40B4-BE49-F238E27FC236}">
                <a16:creationId xmlns:a16="http://schemas.microsoft.com/office/drawing/2014/main" id="{C9F63FAE-74E9-45F8-B09B-97CD1ADD7AAB}"/>
              </a:ext>
            </a:extLst>
          </p:cNvPr>
          <p:cNvPicPr>
            <a:picLocks noChangeAspect="1"/>
          </p:cNvPicPr>
          <p:nvPr/>
        </p:nvPicPr>
        <p:blipFill>
          <a:blip r:embed="rId4"/>
          <a:stretch>
            <a:fillRect/>
          </a:stretch>
        </p:blipFill>
        <p:spPr>
          <a:xfrm>
            <a:off x="251520" y="128588"/>
            <a:ext cx="2647950" cy="1724025"/>
          </a:xfrm>
          <a:prstGeom prst="rect">
            <a:avLst/>
          </a:prstGeom>
        </p:spPr>
      </p:pic>
    </p:spTree>
    <p:extLst>
      <p:ext uri="{BB962C8B-B14F-4D97-AF65-F5344CB8AC3E}">
        <p14:creationId xmlns:p14="http://schemas.microsoft.com/office/powerpoint/2010/main" val="2007083856"/>
      </p:ext>
    </p:extLst>
  </p:cSld>
  <p:clrMapOvr>
    <a:masterClrMapping/>
  </p:clrMapOvr>
</p:sld>
</file>

<file path=ppt/theme/theme1.xml><?xml version="1.0" encoding="utf-8"?>
<a:theme xmlns:a="http://schemas.openxmlformats.org/drawingml/2006/main" name="AI Airport ">
  <a:themeElements>
    <a:clrScheme name="Custom 2">
      <a:dk1>
        <a:srgbClr val="D91E37"/>
      </a:dk1>
      <a:lt1>
        <a:srgbClr val="FFFFFF"/>
      </a:lt1>
      <a:dk2>
        <a:srgbClr val="D91E37"/>
      </a:dk2>
      <a:lt2>
        <a:srgbClr val="000000"/>
      </a:lt2>
      <a:accent1>
        <a:srgbClr val="D91E37"/>
      </a:accent1>
      <a:accent2>
        <a:srgbClr val="DE3831"/>
      </a:accent2>
      <a:accent3>
        <a:srgbClr val="FFFFFF"/>
      </a:accent3>
      <a:accent4>
        <a:srgbClr val="D91E37"/>
      </a:accent4>
      <a:accent5>
        <a:srgbClr val="EB8783"/>
      </a:accent5>
      <a:accent6>
        <a:srgbClr val="C9322B"/>
      </a:accent6>
      <a:hlink>
        <a:srgbClr val="6C6F70"/>
      </a:hlink>
      <a:folHlink>
        <a:srgbClr val="989898"/>
      </a:folHlink>
    </a:clrScheme>
    <a:fontScheme name="Blank Presentation">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112" charset="0"/>
            <a:ea typeface="ＭＳ Ｐゴシック" pitchFamily="-112" charset="-128"/>
            <a:cs typeface="ＭＳ Ｐゴシック" pitchFamily="-112"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112" charset="0"/>
            <a:ea typeface="ＭＳ Ｐゴシック" pitchFamily="-112" charset="-128"/>
            <a:cs typeface="ＭＳ Ｐゴシック" pitchFamily="-112" charset="-128"/>
          </a:defRPr>
        </a:defPPr>
      </a:lstStyle>
    </a:lnDef>
    <a:txDef>
      <a:spPr>
        <a:noFill/>
      </a:spPr>
      <a:bodyPr wrap="square" rtlCol="0">
        <a:spAutoFit/>
      </a:bodyPr>
      <a:lstStyle>
        <a:defPPr>
          <a:defRPr sz="1400" dirty="0"/>
        </a:defPPr>
      </a:lstStyle>
    </a:txDef>
  </a:objectDefaults>
  <a:extraClrSchemeLst>
    <a:extraClrScheme>
      <a:clrScheme name="Blank Presentation 1">
        <a:dk1>
          <a:srgbClr val="3F9C35"/>
        </a:dk1>
        <a:lt1>
          <a:srgbClr val="FFFFFF"/>
        </a:lt1>
        <a:dk2>
          <a:srgbClr val="3F9C35"/>
        </a:dk2>
        <a:lt2>
          <a:srgbClr val="000000"/>
        </a:lt2>
        <a:accent1>
          <a:srgbClr val="3F9C35"/>
        </a:accent1>
        <a:accent2>
          <a:srgbClr val="DE3831"/>
        </a:accent2>
        <a:accent3>
          <a:srgbClr val="FFFFFF"/>
        </a:accent3>
        <a:accent4>
          <a:srgbClr val="34852C"/>
        </a:accent4>
        <a:accent5>
          <a:srgbClr val="AFCBAE"/>
        </a:accent5>
        <a:accent6>
          <a:srgbClr val="C9322B"/>
        </a:accent6>
        <a:hlink>
          <a:srgbClr val="6C6F70"/>
        </a:hlink>
        <a:folHlink>
          <a:srgbClr val="98989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7843958FFD631479A92C94BC0563665" ma:contentTypeVersion="13" ma:contentTypeDescription="Create a new document." ma:contentTypeScope="" ma:versionID="47b9d0e68b100fb938f83811e1e0afcb">
  <xsd:schema xmlns:xsd="http://www.w3.org/2001/XMLSchema" xmlns:xs="http://www.w3.org/2001/XMLSchema" xmlns:p="http://schemas.microsoft.com/office/2006/metadata/properties" xmlns:ns3="fd87772a-b08e-401e-8860-ff385a13d1f5" xmlns:ns4="49293e2d-d285-4cf2-a5a6-bffa24f6ac16" targetNamespace="http://schemas.microsoft.com/office/2006/metadata/properties" ma:root="true" ma:fieldsID="a8338916f5a86b6c1a742e0640a29f18" ns3:_="" ns4:_="">
    <xsd:import namespace="fd87772a-b08e-401e-8860-ff385a13d1f5"/>
    <xsd:import namespace="49293e2d-d285-4cf2-a5a6-bffa24f6ac16"/>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Location" minOccurs="0"/>
                <xsd:element ref="ns4:MediaServiceAutoTags" minOccurs="0"/>
                <xsd:element ref="ns4:MediaServiceOCR"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d87772a-b08e-401e-8860-ff385a13d1f5"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9293e2d-d285-4cf2-a5a6-bffa24f6ac16"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79EB3C6-A30B-41FC-AA79-F517EC02EAE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d87772a-b08e-401e-8860-ff385a13d1f5"/>
    <ds:schemaRef ds:uri="49293e2d-d285-4cf2-a5a6-bffa24f6ac1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E8E545F-561D-4CC5-977E-86219802B059}">
  <ds:schemaRefs>
    <ds:schemaRef ds:uri="http://schemas.microsoft.com/sharepoint/v3/contenttype/forms"/>
  </ds:schemaRefs>
</ds:datastoreItem>
</file>

<file path=customXml/itemProps3.xml><?xml version="1.0" encoding="utf-8"?>
<ds:datastoreItem xmlns:ds="http://schemas.openxmlformats.org/officeDocument/2006/customXml" ds:itemID="{2D292A79-42DE-4C59-81B8-74D4609B6DDB}">
  <ds:schemaRefs>
    <ds:schemaRef ds:uri="http://purl.org/dc/dcmitype/"/>
    <ds:schemaRef ds:uri="http://schemas.microsoft.com/office/infopath/2007/PartnerControls"/>
    <ds:schemaRef ds:uri="http://schemas.microsoft.com/office/2006/documentManagement/types"/>
    <ds:schemaRef ds:uri="http://schemas.openxmlformats.org/package/2006/metadata/core-properties"/>
    <ds:schemaRef ds:uri="http://purl.org/dc/terms/"/>
    <ds:schemaRef ds:uri="49293e2d-d285-4cf2-a5a6-bffa24f6ac16"/>
    <ds:schemaRef ds:uri="http://purl.org/dc/elements/1.1/"/>
    <ds:schemaRef ds:uri="fd87772a-b08e-401e-8860-ff385a13d1f5"/>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18705</TotalTime>
  <Words>803</Words>
  <Application>Microsoft Office PowerPoint</Application>
  <PresentationFormat>On-screen Show (4:3)</PresentationFormat>
  <Paragraphs>128</Paragraphs>
  <Slides>11</Slides>
  <Notes>4</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6" baseType="lpstr">
      <vt:lpstr>Arial</vt:lpstr>
      <vt:lpstr>Calibri</vt:lpstr>
      <vt:lpstr>Times</vt:lpstr>
      <vt:lpstr>AI Airport </vt:lpstr>
      <vt:lpstr>Worksheet</vt:lpstr>
      <vt:lpstr>PowerPoint Presentation</vt:lpstr>
      <vt:lpstr>Agenda</vt:lpstr>
      <vt:lpstr>Total Passenger Numbers &amp; Total PRM’s YTD</vt:lpstr>
      <vt:lpstr>Monthly breakdown of PRM’S in 2021.</vt:lpstr>
      <vt:lpstr>Breakdown of PRM’s per airline - 2020</vt:lpstr>
      <vt:lpstr>Breakdown of types of assistance requested/provided</vt:lpstr>
      <vt:lpstr>The current situation….</vt:lpstr>
      <vt:lpstr>Updates</vt:lpstr>
      <vt:lpstr>                          </vt:lpstr>
      <vt:lpstr>CAA latest communication</vt:lpstr>
      <vt:lpstr>Update &amp; Discussion</vt:lpstr>
    </vt:vector>
  </TitlesOfParts>
  <Company>BAA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John Deffenbaugh</dc:creator>
  <cp:lastModifiedBy>Fraser Bain</cp:lastModifiedBy>
  <cp:revision>1483</cp:revision>
  <cp:lastPrinted>2021-04-22T17:51:03Z</cp:lastPrinted>
  <dcterms:created xsi:type="dcterms:W3CDTF">2014-05-06T08:53:00Z</dcterms:created>
  <dcterms:modified xsi:type="dcterms:W3CDTF">2021-04-29T07:41:30Z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0x010100C7843958FFD631479A92C94BC0563665</vt:lpwstr>
  </property>
</Properties>
</file>